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56" r:id="rId5"/>
    <p:sldId id="257" r:id="rId6"/>
    <p:sldId id="264" r:id="rId7"/>
    <p:sldId id="275" r:id="rId8"/>
    <p:sldId id="274" r:id="rId9"/>
    <p:sldId id="276" r:id="rId10"/>
    <p:sldId id="265" r:id="rId11"/>
    <p:sldId id="266" r:id="rId12"/>
    <p:sldId id="267" r:id="rId13"/>
    <p:sldId id="268" r:id="rId14"/>
    <p:sldId id="269" r:id="rId15"/>
    <p:sldId id="270" r:id="rId16"/>
    <p:sldId id="271" r:id="rId17"/>
    <p:sldId id="277" r:id="rId18"/>
    <p:sldId id="262" r:id="rId19"/>
    <p:sldId id="272"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p:restoredTop sz="96327"/>
  </p:normalViewPr>
  <p:slideViewPr>
    <p:cSldViewPr snapToGrid="0" snapToObjects="1">
      <p:cViewPr varScale="1">
        <p:scale>
          <a:sx n="66" d="100"/>
          <a:sy n="66" d="100"/>
        </p:scale>
        <p:origin x="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A0538B0-7C7B-444C-9720-9628F7969B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2D21E56-A6A3-4B82-8B10-E59174E8F8DE}">
      <dgm:prSet/>
      <dgm:spPr/>
      <dgm:t>
        <a:bodyPr/>
        <a:lstStyle/>
        <a:p>
          <a:pPr>
            <a:lnSpc>
              <a:spcPct val="100000"/>
            </a:lnSpc>
          </a:pPr>
          <a:r>
            <a:rPr lang="en-US" dirty="0"/>
            <a:t>Business Understanding</a:t>
          </a:r>
        </a:p>
      </dgm:t>
    </dgm:pt>
    <dgm:pt modelId="{DD6C47EF-FDAD-4316-942D-2EFA7546409C}" type="parTrans" cxnId="{F5D9554C-F797-4747-A76D-0734CDAC888D}">
      <dgm:prSet/>
      <dgm:spPr/>
      <dgm:t>
        <a:bodyPr/>
        <a:lstStyle/>
        <a:p>
          <a:endParaRPr lang="en-US"/>
        </a:p>
      </dgm:t>
    </dgm:pt>
    <dgm:pt modelId="{054808CF-DAC0-42B7-8AD3-CEEF915E0B46}" type="sibTrans" cxnId="{F5D9554C-F797-4747-A76D-0734CDAC888D}">
      <dgm:prSet/>
      <dgm:spPr/>
      <dgm:t>
        <a:bodyPr/>
        <a:lstStyle/>
        <a:p>
          <a:endParaRPr lang="en-US"/>
        </a:p>
      </dgm:t>
    </dgm:pt>
    <dgm:pt modelId="{946679FC-FC71-4529-BF51-D95E2B25EA70}">
      <dgm:prSet/>
      <dgm:spPr/>
      <dgm:t>
        <a:bodyPr/>
        <a:lstStyle/>
        <a:p>
          <a:pPr>
            <a:lnSpc>
              <a:spcPct val="100000"/>
            </a:lnSpc>
          </a:pPr>
          <a:r>
            <a:rPr lang="en-US" dirty="0"/>
            <a:t>Objective &amp; Approach</a:t>
          </a:r>
        </a:p>
      </dgm:t>
    </dgm:pt>
    <dgm:pt modelId="{B41BB023-9FE9-4D9D-A5A0-A25C900A004F}" type="parTrans" cxnId="{56A01EB1-77BA-46AC-A9A7-564838449D7C}">
      <dgm:prSet/>
      <dgm:spPr/>
      <dgm:t>
        <a:bodyPr/>
        <a:lstStyle/>
        <a:p>
          <a:endParaRPr lang="en-US"/>
        </a:p>
      </dgm:t>
    </dgm:pt>
    <dgm:pt modelId="{DECD3D55-FB3F-4A44-B007-CF1300FE76C9}" type="sibTrans" cxnId="{56A01EB1-77BA-46AC-A9A7-564838449D7C}">
      <dgm:prSet/>
      <dgm:spPr/>
      <dgm:t>
        <a:bodyPr/>
        <a:lstStyle/>
        <a:p>
          <a:endParaRPr lang="en-US"/>
        </a:p>
      </dgm:t>
    </dgm:pt>
    <dgm:pt modelId="{B4DC7AC0-D816-4D1E-9032-528A1F95E22E}">
      <dgm:prSet/>
      <dgm:spPr/>
      <dgm:t>
        <a:bodyPr/>
        <a:lstStyle/>
        <a:p>
          <a:pPr>
            <a:lnSpc>
              <a:spcPct val="100000"/>
            </a:lnSpc>
          </a:pPr>
          <a:r>
            <a:rPr lang="en-US" dirty="0"/>
            <a:t>Data Understanding</a:t>
          </a:r>
        </a:p>
      </dgm:t>
    </dgm:pt>
    <dgm:pt modelId="{9A501F46-0581-4F95-AF9F-8B3332CA88B3}" type="parTrans" cxnId="{EAC1F462-B0A8-4A45-AD44-10707C2BE5A7}">
      <dgm:prSet/>
      <dgm:spPr/>
      <dgm:t>
        <a:bodyPr/>
        <a:lstStyle/>
        <a:p>
          <a:endParaRPr lang="en-US"/>
        </a:p>
      </dgm:t>
    </dgm:pt>
    <dgm:pt modelId="{C03DDEB9-D004-47C8-87B7-7615D3019C47}" type="sibTrans" cxnId="{EAC1F462-B0A8-4A45-AD44-10707C2BE5A7}">
      <dgm:prSet/>
      <dgm:spPr/>
      <dgm:t>
        <a:bodyPr/>
        <a:lstStyle/>
        <a:p>
          <a:endParaRPr lang="en-US"/>
        </a:p>
      </dgm:t>
    </dgm:pt>
    <dgm:pt modelId="{75250DC6-B899-4EFC-A9B7-D57054EA035B}">
      <dgm:prSet/>
      <dgm:spPr/>
      <dgm:t>
        <a:bodyPr/>
        <a:lstStyle/>
        <a:p>
          <a:pPr>
            <a:lnSpc>
              <a:spcPct val="100000"/>
            </a:lnSpc>
          </a:pPr>
          <a:r>
            <a:rPr lang="en-US" dirty="0"/>
            <a:t>Methodology</a:t>
          </a:r>
        </a:p>
      </dgm:t>
    </dgm:pt>
    <dgm:pt modelId="{DEBCB53B-6C6E-4901-8D6D-6F10D91B422D}" type="parTrans" cxnId="{93F60F0A-B272-4D9D-8E19-1D6ED70368C4}">
      <dgm:prSet/>
      <dgm:spPr/>
      <dgm:t>
        <a:bodyPr/>
        <a:lstStyle/>
        <a:p>
          <a:endParaRPr lang="en-GB"/>
        </a:p>
      </dgm:t>
    </dgm:pt>
    <dgm:pt modelId="{9E1DE819-EA2B-4477-B7FF-2395B45827B5}" type="sibTrans" cxnId="{93F60F0A-B272-4D9D-8E19-1D6ED70368C4}">
      <dgm:prSet/>
      <dgm:spPr/>
      <dgm:t>
        <a:bodyPr/>
        <a:lstStyle/>
        <a:p>
          <a:endParaRPr lang="en-GB"/>
        </a:p>
      </dgm:t>
    </dgm:pt>
    <dgm:pt modelId="{C64F191F-A669-4268-8A89-B22016722191}">
      <dgm:prSet/>
      <dgm:spPr/>
      <dgm:t>
        <a:bodyPr/>
        <a:lstStyle/>
        <a:p>
          <a:pPr>
            <a:lnSpc>
              <a:spcPct val="100000"/>
            </a:lnSpc>
          </a:pPr>
          <a:r>
            <a:rPr lang="en-US" dirty="0"/>
            <a:t>Presentation of Results</a:t>
          </a:r>
        </a:p>
      </dgm:t>
    </dgm:pt>
    <dgm:pt modelId="{0CAF4349-D5FC-4190-BCA3-274A8A1F74FA}" type="parTrans" cxnId="{D91BE265-CDC2-4B27-8E8C-DAB90BBC5A8C}">
      <dgm:prSet/>
      <dgm:spPr/>
      <dgm:t>
        <a:bodyPr/>
        <a:lstStyle/>
        <a:p>
          <a:endParaRPr lang="en-GB"/>
        </a:p>
      </dgm:t>
    </dgm:pt>
    <dgm:pt modelId="{6DEB0FC2-BECD-43DD-9362-23B8F59C5625}" type="sibTrans" cxnId="{D91BE265-CDC2-4B27-8E8C-DAB90BBC5A8C}">
      <dgm:prSet/>
      <dgm:spPr/>
      <dgm:t>
        <a:bodyPr/>
        <a:lstStyle/>
        <a:p>
          <a:endParaRPr lang="en-GB"/>
        </a:p>
      </dgm:t>
    </dgm:pt>
    <dgm:pt modelId="{B0CFE931-52FC-4C58-84A8-AD517CE8E96C}">
      <dgm:prSet/>
      <dgm:spPr/>
      <dgm:t>
        <a:bodyPr/>
        <a:lstStyle/>
        <a:p>
          <a:pPr>
            <a:lnSpc>
              <a:spcPct val="100000"/>
            </a:lnSpc>
          </a:pPr>
          <a:r>
            <a:rPr lang="en-US" dirty="0"/>
            <a:t>Discussion</a:t>
          </a:r>
        </a:p>
      </dgm:t>
    </dgm:pt>
    <dgm:pt modelId="{543A6C33-9D0C-4BC5-B64D-55C92947C47E}" type="parTrans" cxnId="{1BB115A3-977B-4896-9A2F-09E3AB422FA8}">
      <dgm:prSet/>
      <dgm:spPr/>
      <dgm:t>
        <a:bodyPr/>
        <a:lstStyle/>
        <a:p>
          <a:endParaRPr lang="en-GB"/>
        </a:p>
      </dgm:t>
    </dgm:pt>
    <dgm:pt modelId="{1BA4B60A-019E-4ED5-9A23-3C6B725F3157}" type="sibTrans" cxnId="{1BB115A3-977B-4896-9A2F-09E3AB422FA8}">
      <dgm:prSet/>
      <dgm:spPr/>
      <dgm:t>
        <a:bodyPr/>
        <a:lstStyle/>
        <a:p>
          <a:endParaRPr lang="en-GB"/>
        </a:p>
      </dgm:t>
    </dgm:pt>
    <dgm:pt modelId="{BED32A5E-49B8-46A3-AA00-161A508998CE}">
      <dgm:prSet/>
      <dgm:spPr/>
      <dgm:t>
        <a:bodyPr/>
        <a:lstStyle/>
        <a:p>
          <a:pPr>
            <a:lnSpc>
              <a:spcPct val="100000"/>
            </a:lnSpc>
          </a:pPr>
          <a:r>
            <a:rPr lang="en-US" dirty="0"/>
            <a:t>Conclusion</a:t>
          </a:r>
        </a:p>
      </dgm:t>
    </dgm:pt>
    <dgm:pt modelId="{667585DD-3770-48BA-A8C5-F96F1DE99C2E}" type="parTrans" cxnId="{BE1785D8-E764-4601-9A97-E1E242D8DF08}">
      <dgm:prSet/>
      <dgm:spPr/>
      <dgm:t>
        <a:bodyPr/>
        <a:lstStyle/>
        <a:p>
          <a:endParaRPr lang="en-GB"/>
        </a:p>
      </dgm:t>
    </dgm:pt>
    <dgm:pt modelId="{F1539862-6383-409C-A5EE-3A32DE442CB1}" type="sibTrans" cxnId="{BE1785D8-E764-4601-9A97-E1E242D8DF08}">
      <dgm:prSet/>
      <dgm:spPr/>
      <dgm:t>
        <a:bodyPr/>
        <a:lstStyle/>
        <a:p>
          <a:endParaRPr lang="en-GB"/>
        </a:p>
      </dgm:t>
    </dgm:pt>
    <dgm:pt modelId="{39A2238D-1502-4420-8925-2BCA53464DFC}" type="pres">
      <dgm:prSet presAssocID="{9A0538B0-7C7B-444C-9720-9628F7969BE1}" presName="root" presStyleCnt="0">
        <dgm:presLayoutVars>
          <dgm:dir/>
          <dgm:resizeHandles val="exact"/>
        </dgm:presLayoutVars>
      </dgm:prSet>
      <dgm:spPr/>
    </dgm:pt>
    <dgm:pt modelId="{C5C25D10-7AD2-4753-8797-D9A5BD9E15BF}" type="pres">
      <dgm:prSet presAssocID="{52D21E56-A6A3-4B82-8B10-E59174E8F8DE}" presName="compNode" presStyleCnt="0"/>
      <dgm:spPr/>
    </dgm:pt>
    <dgm:pt modelId="{AF5016A8-9C33-4160-B391-5B941F14559D}" type="pres">
      <dgm:prSet presAssocID="{52D21E56-A6A3-4B82-8B10-E59174E8F8DE}" presName="bgRect" presStyleLbl="bgShp" presStyleIdx="0" presStyleCnt="7"/>
      <dgm:spPr/>
    </dgm:pt>
    <dgm:pt modelId="{4FF31F1B-8FB2-41D4-99B0-2E3E91ABE3AD}" type="pres">
      <dgm:prSet presAssocID="{52D21E56-A6A3-4B82-8B10-E59174E8F8D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ke"/>
        </a:ext>
      </dgm:extLst>
    </dgm:pt>
    <dgm:pt modelId="{CECB5197-FC24-48DB-88FD-56810938A5EE}" type="pres">
      <dgm:prSet presAssocID="{52D21E56-A6A3-4B82-8B10-E59174E8F8DE}" presName="spaceRect" presStyleCnt="0"/>
      <dgm:spPr/>
    </dgm:pt>
    <dgm:pt modelId="{0057F174-2C10-4158-92F6-B35EAF07A30C}" type="pres">
      <dgm:prSet presAssocID="{52D21E56-A6A3-4B82-8B10-E59174E8F8DE}" presName="parTx" presStyleLbl="revTx" presStyleIdx="0" presStyleCnt="7">
        <dgm:presLayoutVars>
          <dgm:chMax val="0"/>
          <dgm:chPref val="0"/>
        </dgm:presLayoutVars>
      </dgm:prSet>
      <dgm:spPr/>
    </dgm:pt>
    <dgm:pt modelId="{571DB939-6499-4812-B426-E4EBF4C0A718}" type="pres">
      <dgm:prSet presAssocID="{054808CF-DAC0-42B7-8AD3-CEEF915E0B46}" presName="sibTrans" presStyleCnt="0"/>
      <dgm:spPr/>
    </dgm:pt>
    <dgm:pt modelId="{69776310-2CE4-4456-A5B3-984981534FAF}" type="pres">
      <dgm:prSet presAssocID="{946679FC-FC71-4529-BF51-D95E2B25EA70}" presName="compNode" presStyleCnt="0"/>
      <dgm:spPr/>
    </dgm:pt>
    <dgm:pt modelId="{2D1BAB8E-6FF3-4834-A68E-70242B8C017F}" type="pres">
      <dgm:prSet presAssocID="{946679FC-FC71-4529-BF51-D95E2B25EA70}" presName="bgRect" presStyleLbl="bgShp" presStyleIdx="1" presStyleCnt="7"/>
      <dgm:spPr/>
    </dgm:pt>
    <dgm:pt modelId="{3B3B2AF2-8E8A-4D89-8C6F-60E6B9B97EA0}" type="pres">
      <dgm:prSet presAssocID="{946679FC-FC71-4529-BF51-D95E2B25EA7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DE4D5B4F-60F6-4D8C-ADC7-0D70AFFC3FB6}" type="pres">
      <dgm:prSet presAssocID="{946679FC-FC71-4529-BF51-D95E2B25EA70}" presName="spaceRect" presStyleCnt="0"/>
      <dgm:spPr/>
    </dgm:pt>
    <dgm:pt modelId="{A9484AC3-B708-42E4-B076-E81494EA7632}" type="pres">
      <dgm:prSet presAssocID="{946679FC-FC71-4529-BF51-D95E2B25EA70}" presName="parTx" presStyleLbl="revTx" presStyleIdx="1" presStyleCnt="7">
        <dgm:presLayoutVars>
          <dgm:chMax val="0"/>
          <dgm:chPref val="0"/>
        </dgm:presLayoutVars>
      </dgm:prSet>
      <dgm:spPr/>
    </dgm:pt>
    <dgm:pt modelId="{0A746AA8-7298-4718-B3B4-D5B8E225B310}" type="pres">
      <dgm:prSet presAssocID="{DECD3D55-FB3F-4A44-B007-CF1300FE76C9}" presName="sibTrans" presStyleCnt="0"/>
      <dgm:spPr/>
    </dgm:pt>
    <dgm:pt modelId="{1C535550-F5D4-450B-9FD5-84F0E2DB4763}" type="pres">
      <dgm:prSet presAssocID="{B4DC7AC0-D816-4D1E-9032-528A1F95E22E}" presName="compNode" presStyleCnt="0"/>
      <dgm:spPr/>
    </dgm:pt>
    <dgm:pt modelId="{30712889-FCF8-4D67-9EB7-77E07A434E44}" type="pres">
      <dgm:prSet presAssocID="{B4DC7AC0-D816-4D1E-9032-528A1F95E22E}" presName="bgRect" presStyleLbl="bgShp" presStyleIdx="2" presStyleCnt="7"/>
      <dgm:spPr/>
    </dgm:pt>
    <dgm:pt modelId="{D2FED82C-0EA4-4748-B3DD-5C2C27CC9F93}" type="pres">
      <dgm:prSet presAssocID="{B4DC7AC0-D816-4D1E-9032-528A1F95E22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C0A5B20-43A1-4862-BA32-34AE45B5CBBA}" type="pres">
      <dgm:prSet presAssocID="{B4DC7AC0-D816-4D1E-9032-528A1F95E22E}" presName="spaceRect" presStyleCnt="0"/>
      <dgm:spPr/>
    </dgm:pt>
    <dgm:pt modelId="{3D88DF72-8E7A-41B2-BCC4-4DEB973C6DE0}" type="pres">
      <dgm:prSet presAssocID="{B4DC7AC0-D816-4D1E-9032-528A1F95E22E}" presName="parTx" presStyleLbl="revTx" presStyleIdx="2" presStyleCnt="7">
        <dgm:presLayoutVars>
          <dgm:chMax val="0"/>
          <dgm:chPref val="0"/>
        </dgm:presLayoutVars>
      </dgm:prSet>
      <dgm:spPr/>
    </dgm:pt>
    <dgm:pt modelId="{01024A81-351C-40B3-80F9-7B133F116EE4}" type="pres">
      <dgm:prSet presAssocID="{C03DDEB9-D004-47C8-87B7-7615D3019C47}" presName="sibTrans" presStyleCnt="0"/>
      <dgm:spPr/>
    </dgm:pt>
    <dgm:pt modelId="{CD35FDD3-AF8B-4500-B08D-ECA8E98027AF}" type="pres">
      <dgm:prSet presAssocID="{75250DC6-B899-4EFC-A9B7-D57054EA035B}" presName="compNode" presStyleCnt="0"/>
      <dgm:spPr/>
    </dgm:pt>
    <dgm:pt modelId="{57CB340F-BCD4-49AB-924B-8D60FC2C6B73}" type="pres">
      <dgm:prSet presAssocID="{75250DC6-B899-4EFC-A9B7-D57054EA035B}" presName="bgRect" presStyleLbl="bgShp" presStyleIdx="3" presStyleCnt="7"/>
      <dgm:spPr/>
    </dgm:pt>
    <dgm:pt modelId="{E6E98568-47D2-40C9-B3F8-B6FB4EAC1852}" type="pres">
      <dgm:prSet presAssocID="{75250DC6-B899-4EFC-A9B7-D57054EA035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orkflow"/>
        </a:ext>
      </dgm:extLst>
    </dgm:pt>
    <dgm:pt modelId="{2DEC38B3-99B5-4038-AD47-A282B83E3B8C}" type="pres">
      <dgm:prSet presAssocID="{75250DC6-B899-4EFC-A9B7-D57054EA035B}" presName="spaceRect" presStyleCnt="0"/>
      <dgm:spPr/>
    </dgm:pt>
    <dgm:pt modelId="{D291ACC7-D467-4A7D-A136-2741648670EB}" type="pres">
      <dgm:prSet presAssocID="{75250DC6-B899-4EFC-A9B7-D57054EA035B}" presName="parTx" presStyleLbl="revTx" presStyleIdx="3" presStyleCnt="7">
        <dgm:presLayoutVars>
          <dgm:chMax val="0"/>
          <dgm:chPref val="0"/>
        </dgm:presLayoutVars>
      </dgm:prSet>
      <dgm:spPr/>
    </dgm:pt>
    <dgm:pt modelId="{54E78BAB-1333-48FD-B43F-40EDB54A85DA}" type="pres">
      <dgm:prSet presAssocID="{9E1DE819-EA2B-4477-B7FF-2395B45827B5}" presName="sibTrans" presStyleCnt="0"/>
      <dgm:spPr/>
    </dgm:pt>
    <dgm:pt modelId="{D6D539DB-50B1-45DA-9355-12F4755E2886}" type="pres">
      <dgm:prSet presAssocID="{C64F191F-A669-4268-8A89-B22016722191}" presName="compNode" presStyleCnt="0"/>
      <dgm:spPr/>
    </dgm:pt>
    <dgm:pt modelId="{A9A25BF2-0450-4A97-9E34-CE8A71CCD32D}" type="pres">
      <dgm:prSet presAssocID="{C64F191F-A669-4268-8A89-B22016722191}" presName="bgRect" presStyleLbl="bgShp" presStyleIdx="4" presStyleCnt="7"/>
      <dgm:spPr/>
    </dgm:pt>
    <dgm:pt modelId="{C46DD038-F295-4027-B8B1-4BCB9A244116}" type="pres">
      <dgm:prSet presAssocID="{C64F191F-A669-4268-8A89-B2201672219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3d Glasses"/>
        </a:ext>
      </dgm:extLst>
    </dgm:pt>
    <dgm:pt modelId="{49754AC7-A2F1-4820-8756-55FBF6618072}" type="pres">
      <dgm:prSet presAssocID="{C64F191F-A669-4268-8A89-B22016722191}" presName="spaceRect" presStyleCnt="0"/>
      <dgm:spPr/>
    </dgm:pt>
    <dgm:pt modelId="{99ECFADC-A100-4A2B-A566-8A92014AAEBF}" type="pres">
      <dgm:prSet presAssocID="{C64F191F-A669-4268-8A89-B22016722191}" presName="parTx" presStyleLbl="revTx" presStyleIdx="4" presStyleCnt="7">
        <dgm:presLayoutVars>
          <dgm:chMax val="0"/>
          <dgm:chPref val="0"/>
        </dgm:presLayoutVars>
      </dgm:prSet>
      <dgm:spPr/>
    </dgm:pt>
    <dgm:pt modelId="{DF3C64CE-BB3C-47E5-96BC-98CE4096D500}" type="pres">
      <dgm:prSet presAssocID="{6DEB0FC2-BECD-43DD-9362-23B8F59C5625}" presName="sibTrans" presStyleCnt="0"/>
      <dgm:spPr/>
    </dgm:pt>
    <dgm:pt modelId="{9A9FA838-2073-40A4-8F09-7873BE21AAA5}" type="pres">
      <dgm:prSet presAssocID="{B0CFE931-52FC-4C58-84A8-AD517CE8E96C}" presName="compNode" presStyleCnt="0"/>
      <dgm:spPr/>
    </dgm:pt>
    <dgm:pt modelId="{5394128A-729D-427E-A5DD-FCD83D9C6E3D}" type="pres">
      <dgm:prSet presAssocID="{B0CFE931-52FC-4C58-84A8-AD517CE8E96C}" presName="bgRect" presStyleLbl="bgShp" presStyleIdx="5" presStyleCnt="7"/>
      <dgm:spPr/>
    </dgm:pt>
    <dgm:pt modelId="{F680883A-C4CC-40B9-9C7F-2AC215659376}" type="pres">
      <dgm:prSet presAssocID="{B0CFE931-52FC-4C58-84A8-AD517CE8E96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hought"/>
        </a:ext>
      </dgm:extLst>
    </dgm:pt>
    <dgm:pt modelId="{078B042B-5488-4EB1-B38E-1ED0C004E430}" type="pres">
      <dgm:prSet presAssocID="{B0CFE931-52FC-4C58-84A8-AD517CE8E96C}" presName="spaceRect" presStyleCnt="0"/>
      <dgm:spPr/>
    </dgm:pt>
    <dgm:pt modelId="{81DB4AFA-3E9A-49D9-AC2B-6D2E60D43F97}" type="pres">
      <dgm:prSet presAssocID="{B0CFE931-52FC-4C58-84A8-AD517CE8E96C}" presName="parTx" presStyleLbl="revTx" presStyleIdx="5" presStyleCnt="7">
        <dgm:presLayoutVars>
          <dgm:chMax val="0"/>
          <dgm:chPref val="0"/>
        </dgm:presLayoutVars>
      </dgm:prSet>
      <dgm:spPr/>
    </dgm:pt>
    <dgm:pt modelId="{3AFCFFF6-75E1-47FC-894E-3288EAA3B7D6}" type="pres">
      <dgm:prSet presAssocID="{1BA4B60A-019E-4ED5-9A23-3C6B725F3157}" presName="sibTrans" presStyleCnt="0"/>
      <dgm:spPr/>
    </dgm:pt>
    <dgm:pt modelId="{EB2A91C9-9554-4478-9E74-97AA21F0F1C6}" type="pres">
      <dgm:prSet presAssocID="{BED32A5E-49B8-46A3-AA00-161A508998CE}" presName="compNode" presStyleCnt="0"/>
      <dgm:spPr/>
    </dgm:pt>
    <dgm:pt modelId="{808B5E92-BD57-4963-934B-D0C708A52A2A}" type="pres">
      <dgm:prSet presAssocID="{BED32A5E-49B8-46A3-AA00-161A508998CE}" presName="bgRect" presStyleLbl="bgShp" presStyleIdx="6" presStyleCnt="7"/>
      <dgm:spPr/>
    </dgm:pt>
    <dgm:pt modelId="{FE53BA3E-578D-4221-ABC1-9DB33DF24ADB}" type="pres">
      <dgm:prSet presAssocID="{BED32A5E-49B8-46A3-AA00-161A508998C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Thumbs Up Handy"/>
        </a:ext>
      </dgm:extLst>
    </dgm:pt>
    <dgm:pt modelId="{5CCFF9D5-D94C-4222-8860-1BC1F6E4F6A0}" type="pres">
      <dgm:prSet presAssocID="{BED32A5E-49B8-46A3-AA00-161A508998CE}" presName="spaceRect" presStyleCnt="0"/>
      <dgm:spPr/>
    </dgm:pt>
    <dgm:pt modelId="{39567E7F-76CE-4EC1-94A4-606951E9D6F0}" type="pres">
      <dgm:prSet presAssocID="{BED32A5E-49B8-46A3-AA00-161A508998CE}" presName="parTx" presStyleLbl="revTx" presStyleIdx="6" presStyleCnt="7">
        <dgm:presLayoutVars>
          <dgm:chMax val="0"/>
          <dgm:chPref val="0"/>
        </dgm:presLayoutVars>
      </dgm:prSet>
      <dgm:spPr/>
    </dgm:pt>
  </dgm:ptLst>
  <dgm:cxnLst>
    <dgm:cxn modelId="{93F60F0A-B272-4D9D-8E19-1D6ED70368C4}" srcId="{9A0538B0-7C7B-444C-9720-9628F7969BE1}" destId="{75250DC6-B899-4EFC-A9B7-D57054EA035B}" srcOrd="3" destOrd="0" parTransId="{DEBCB53B-6C6E-4901-8D6D-6F10D91B422D}" sibTransId="{9E1DE819-EA2B-4477-B7FF-2395B45827B5}"/>
    <dgm:cxn modelId="{DC7F9319-5C9A-43FA-8B3E-3457E4178490}" type="presOf" srcId="{B4DC7AC0-D816-4D1E-9032-528A1F95E22E}" destId="{3D88DF72-8E7A-41B2-BCC4-4DEB973C6DE0}" srcOrd="0" destOrd="0" presId="urn:microsoft.com/office/officeart/2018/2/layout/IconVerticalSolidList"/>
    <dgm:cxn modelId="{EAC1F462-B0A8-4A45-AD44-10707C2BE5A7}" srcId="{9A0538B0-7C7B-444C-9720-9628F7969BE1}" destId="{B4DC7AC0-D816-4D1E-9032-528A1F95E22E}" srcOrd="2" destOrd="0" parTransId="{9A501F46-0581-4F95-AF9F-8B3332CA88B3}" sibTransId="{C03DDEB9-D004-47C8-87B7-7615D3019C47}"/>
    <dgm:cxn modelId="{D91BE265-CDC2-4B27-8E8C-DAB90BBC5A8C}" srcId="{9A0538B0-7C7B-444C-9720-9628F7969BE1}" destId="{C64F191F-A669-4268-8A89-B22016722191}" srcOrd="4" destOrd="0" parTransId="{0CAF4349-D5FC-4190-BCA3-274A8A1F74FA}" sibTransId="{6DEB0FC2-BECD-43DD-9362-23B8F59C5625}"/>
    <dgm:cxn modelId="{F5D9554C-F797-4747-A76D-0734CDAC888D}" srcId="{9A0538B0-7C7B-444C-9720-9628F7969BE1}" destId="{52D21E56-A6A3-4B82-8B10-E59174E8F8DE}" srcOrd="0" destOrd="0" parTransId="{DD6C47EF-FDAD-4316-942D-2EFA7546409C}" sibTransId="{054808CF-DAC0-42B7-8AD3-CEEF915E0B46}"/>
    <dgm:cxn modelId="{25547D79-E3EB-4E5A-B9F1-A874023F7F91}" type="presOf" srcId="{75250DC6-B899-4EFC-A9B7-D57054EA035B}" destId="{D291ACC7-D467-4A7D-A136-2741648670EB}" srcOrd="0" destOrd="0" presId="urn:microsoft.com/office/officeart/2018/2/layout/IconVerticalSolidList"/>
    <dgm:cxn modelId="{5F2DDB5A-CDB1-4FA3-8B9D-28588A5E7229}" type="presOf" srcId="{9A0538B0-7C7B-444C-9720-9628F7969BE1}" destId="{39A2238D-1502-4420-8925-2BCA53464DFC}" srcOrd="0" destOrd="0" presId="urn:microsoft.com/office/officeart/2018/2/layout/IconVerticalSolidList"/>
    <dgm:cxn modelId="{3205E68A-DA70-4999-8D8F-9528B32C21F4}" type="presOf" srcId="{B0CFE931-52FC-4C58-84A8-AD517CE8E96C}" destId="{81DB4AFA-3E9A-49D9-AC2B-6D2E60D43F97}" srcOrd="0" destOrd="0" presId="urn:microsoft.com/office/officeart/2018/2/layout/IconVerticalSolidList"/>
    <dgm:cxn modelId="{1BB115A3-977B-4896-9A2F-09E3AB422FA8}" srcId="{9A0538B0-7C7B-444C-9720-9628F7969BE1}" destId="{B0CFE931-52FC-4C58-84A8-AD517CE8E96C}" srcOrd="5" destOrd="0" parTransId="{543A6C33-9D0C-4BC5-B64D-55C92947C47E}" sibTransId="{1BA4B60A-019E-4ED5-9A23-3C6B725F3157}"/>
    <dgm:cxn modelId="{56A01EB1-77BA-46AC-A9A7-564838449D7C}" srcId="{9A0538B0-7C7B-444C-9720-9628F7969BE1}" destId="{946679FC-FC71-4529-BF51-D95E2B25EA70}" srcOrd="1" destOrd="0" parTransId="{B41BB023-9FE9-4D9D-A5A0-A25C900A004F}" sibTransId="{DECD3D55-FB3F-4A44-B007-CF1300FE76C9}"/>
    <dgm:cxn modelId="{15FD19B5-98C9-4C24-A7F3-F24E265639C3}" type="presOf" srcId="{BED32A5E-49B8-46A3-AA00-161A508998CE}" destId="{39567E7F-76CE-4EC1-94A4-606951E9D6F0}" srcOrd="0" destOrd="0" presId="urn:microsoft.com/office/officeart/2018/2/layout/IconVerticalSolidList"/>
    <dgm:cxn modelId="{BE1785D8-E764-4601-9A97-E1E242D8DF08}" srcId="{9A0538B0-7C7B-444C-9720-9628F7969BE1}" destId="{BED32A5E-49B8-46A3-AA00-161A508998CE}" srcOrd="6" destOrd="0" parTransId="{667585DD-3770-48BA-A8C5-F96F1DE99C2E}" sibTransId="{F1539862-6383-409C-A5EE-3A32DE442CB1}"/>
    <dgm:cxn modelId="{75886DDF-AB20-4EC9-A36F-91539A197C17}" type="presOf" srcId="{52D21E56-A6A3-4B82-8B10-E59174E8F8DE}" destId="{0057F174-2C10-4158-92F6-B35EAF07A30C}" srcOrd="0" destOrd="0" presId="urn:microsoft.com/office/officeart/2018/2/layout/IconVerticalSolidList"/>
    <dgm:cxn modelId="{B504ABF2-7354-4B0F-9C88-74681ACD909A}" type="presOf" srcId="{C64F191F-A669-4268-8A89-B22016722191}" destId="{99ECFADC-A100-4A2B-A566-8A92014AAEBF}" srcOrd="0" destOrd="0" presId="urn:microsoft.com/office/officeart/2018/2/layout/IconVerticalSolidList"/>
    <dgm:cxn modelId="{7AE72DF9-9822-4B1C-8FC2-3257076E9EAA}" type="presOf" srcId="{946679FC-FC71-4529-BF51-D95E2B25EA70}" destId="{A9484AC3-B708-42E4-B076-E81494EA7632}" srcOrd="0" destOrd="0" presId="urn:microsoft.com/office/officeart/2018/2/layout/IconVerticalSolidList"/>
    <dgm:cxn modelId="{3D289A63-D1BD-4E1B-8357-FC8E909DA07A}" type="presParOf" srcId="{39A2238D-1502-4420-8925-2BCA53464DFC}" destId="{C5C25D10-7AD2-4753-8797-D9A5BD9E15BF}" srcOrd="0" destOrd="0" presId="urn:microsoft.com/office/officeart/2018/2/layout/IconVerticalSolidList"/>
    <dgm:cxn modelId="{267432FF-319B-4964-8296-5F31B5CD6FD9}" type="presParOf" srcId="{C5C25D10-7AD2-4753-8797-D9A5BD9E15BF}" destId="{AF5016A8-9C33-4160-B391-5B941F14559D}" srcOrd="0" destOrd="0" presId="urn:microsoft.com/office/officeart/2018/2/layout/IconVerticalSolidList"/>
    <dgm:cxn modelId="{DBAC4503-4848-46C0-9742-06944BFB4D1A}" type="presParOf" srcId="{C5C25D10-7AD2-4753-8797-D9A5BD9E15BF}" destId="{4FF31F1B-8FB2-41D4-99B0-2E3E91ABE3AD}" srcOrd="1" destOrd="0" presId="urn:microsoft.com/office/officeart/2018/2/layout/IconVerticalSolidList"/>
    <dgm:cxn modelId="{FE3E989A-F03D-4BB9-AC88-79A659AF066A}" type="presParOf" srcId="{C5C25D10-7AD2-4753-8797-D9A5BD9E15BF}" destId="{CECB5197-FC24-48DB-88FD-56810938A5EE}" srcOrd="2" destOrd="0" presId="urn:microsoft.com/office/officeart/2018/2/layout/IconVerticalSolidList"/>
    <dgm:cxn modelId="{666166A0-75E6-4BCD-BEEF-49BE9285BF01}" type="presParOf" srcId="{C5C25D10-7AD2-4753-8797-D9A5BD9E15BF}" destId="{0057F174-2C10-4158-92F6-B35EAF07A30C}" srcOrd="3" destOrd="0" presId="urn:microsoft.com/office/officeart/2018/2/layout/IconVerticalSolidList"/>
    <dgm:cxn modelId="{4B58732A-5607-4D26-AE34-99D6108E8BC1}" type="presParOf" srcId="{39A2238D-1502-4420-8925-2BCA53464DFC}" destId="{571DB939-6499-4812-B426-E4EBF4C0A718}" srcOrd="1" destOrd="0" presId="urn:microsoft.com/office/officeart/2018/2/layout/IconVerticalSolidList"/>
    <dgm:cxn modelId="{B0EFA89A-5DE1-4287-83A1-C9F1ED2FEBBA}" type="presParOf" srcId="{39A2238D-1502-4420-8925-2BCA53464DFC}" destId="{69776310-2CE4-4456-A5B3-984981534FAF}" srcOrd="2" destOrd="0" presId="urn:microsoft.com/office/officeart/2018/2/layout/IconVerticalSolidList"/>
    <dgm:cxn modelId="{77AF74CD-DAE8-40EA-A155-0AA470441D40}" type="presParOf" srcId="{69776310-2CE4-4456-A5B3-984981534FAF}" destId="{2D1BAB8E-6FF3-4834-A68E-70242B8C017F}" srcOrd="0" destOrd="0" presId="urn:microsoft.com/office/officeart/2018/2/layout/IconVerticalSolidList"/>
    <dgm:cxn modelId="{9EC0060C-ACE6-4E14-A6FD-9CE377B90E60}" type="presParOf" srcId="{69776310-2CE4-4456-A5B3-984981534FAF}" destId="{3B3B2AF2-8E8A-4D89-8C6F-60E6B9B97EA0}" srcOrd="1" destOrd="0" presId="urn:microsoft.com/office/officeart/2018/2/layout/IconVerticalSolidList"/>
    <dgm:cxn modelId="{8EB77013-6603-4889-BECB-F838F3D2E83B}" type="presParOf" srcId="{69776310-2CE4-4456-A5B3-984981534FAF}" destId="{DE4D5B4F-60F6-4D8C-ADC7-0D70AFFC3FB6}" srcOrd="2" destOrd="0" presId="urn:microsoft.com/office/officeart/2018/2/layout/IconVerticalSolidList"/>
    <dgm:cxn modelId="{F65F23A9-4CFF-4D98-9C8A-836E78D198CA}" type="presParOf" srcId="{69776310-2CE4-4456-A5B3-984981534FAF}" destId="{A9484AC3-B708-42E4-B076-E81494EA7632}" srcOrd="3" destOrd="0" presId="urn:microsoft.com/office/officeart/2018/2/layout/IconVerticalSolidList"/>
    <dgm:cxn modelId="{2DF5DF6C-AED7-4CCE-A436-82DF7CE6C9BB}" type="presParOf" srcId="{39A2238D-1502-4420-8925-2BCA53464DFC}" destId="{0A746AA8-7298-4718-B3B4-D5B8E225B310}" srcOrd="3" destOrd="0" presId="urn:microsoft.com/office/officeart/2018/2/layout/IconVerticalSolidList"/>
    <dgm:cxn modelId="{3F2C8B9C-1808-40D9-B50E-2994DC12989E}" type="presParOf" srcId="{39A2238D-1502-4420-8925-2BCA53464DFC}" destId="{1C535550-F5D4-450B-9FD5-84F0E2DB4763}" srcOrd="4" destOrd="0" presId="urn:microsoft.com/office/officeart/2018/2/layout/IconVerticalSolidList"/>
    <dgm:cxn modelId="{4ED64CB4-F556-4A01-AF4E-BCB64AB977A3}" type="presParOf" srcId="{1C535550-F5D4-450B-9FD5-84F0E2DB4763}" destId="{30712889-FCF8-4D67-9EB7-77E07A434E44}" srcOrd="0" destOrd="0" presId="urn:microsoft.com/office/officeart/2018/2/layout/IconVerticalSolidList"/>
    <dgm:cxn modelId="{280570EF-910E-4EB3-94A7-18EC8AFF1C66}" type="presParOf" srcId="{1C535550-F5D4-450B-9FD5-84F0E2DB4763}" destId="{D2FED82C-0EA4-4748-B3DD-5C2C27CC9F93}" srcOrd="1" destOrd="0" presId="urn:microsoft.com/office/officeart/2018/2/layout/IconVerticalSolidList"/>
    <dgm:cxn modelId="{3FDCDDC1-5DD7-45FB-98B1-B1EAD4ECBB29}" type="presParOf" srcId="{1C535550-F5D4-450B-9FD5-84F0E2DB4763}" destId="{6C0A5B20-43A1-4862-BA32-34AE45B5CBBA}" srcOrd="2" destOrd="0" presId="urn:microsoft.com/office/officeart/2018/2/layout/IconVerticalSolidList"/>
    <dgm:cxn modelId="{9825AA61-C7D9-4C73-A84D-F9F65AA2E812}" type="presParOf" srcId="{1C535550-F5D4-450B-9FD5-84F0E2DB4763}" destId="{3D88DF72-8E7A-41B2-BCC4-4DEB973C6DE0}" srcOrd="3" destOrd="0" presId="urn:microsoft.com/office/officeart/2018/2/layout/IconVerticalSolidList"/>
    <dgm:cxn modelId="{0F8BC0B0-C59F-4D93-BD56-13169CA4BA4D}" type="presParOf" srcId="{39A2238D-1502-4420-8925-2BCA53464DFC}" destId="{01024A81-351C-40B3-80F9-7B133F116EE4}" srcOrd="5" destOrd="0" presId="urn:microsoft.com/office/officeart/2018/2/layout/IconVerticalSolidList"/>
    <dgm:cxn modelId="{F1716A4E-07DE-4543-A778-EC24735D0123}" type="presParOf" srcId="{39A2238D-1502-4420-8925-2BCA53464DFC}" destId="{CD35FDD3-AF8B-4500-B08D-ECA8E98027AF}" srcOrd="6" destOrd="0" presId="urn:microsoft.com/office/officeart/2018/2/layout/IconVerticalSolidList"/>
    <dgm:cxn modelId="{73361EA9-3FE5-4560-A406-A2B6284672FA}" type="presParOf" srcId="{CD35FDD3-AF8B-4500-B08D-ECA8E98027AF}" destId="{57CB340F-BCD4-49AB-924B-8D60FC2C6B73}" srcOrd="0" destOrd="0" presId="urn:microsoft.com/office/officeart/2018/2/layout/IconVerticalSolidList"/>
    <dgm:cxn modelId="{3C6ED11E-DD6C-4576-A29A-68FE134AAB66}" type="presParOf" srcId="{CD35FDD3-AF8B-4500-B08D-ECA8E98027AF}" destId="{E6E98568-47D2-40C9-B3F8-B6FB4EAC1852}" srcOrd="1" destOrd="0" presId="urn:microsoft.com/office/officeart/2018/2/layout/IconVerticalSolidList"/>
    <dgm:cxn modelId="{2C13BAB2-BE0D-41D3-9A1B-DDB59E269904}" type="presParOf" srcId="{CD35FDD3-AF8B-4500-B08D-ECA8E98027AF}" destId="{2DEC38B3-99B5-4038-AD47-A282B83E3B8C}" srcOrd="2" destOrd="0" presId="urn:microsoft.com/office/officeart/2018/2/layout/IconVerticalSolidList"/>
    <dgm:cxn modelId="{E9DC732D-4CEA-4E56-89D6-517151F1ECF1}" type="presParOf" srcId="{CD35FDD3-AF8B-4500-B08D-ECA8E98027AF}" destId="{D291ACC7-D467-4A7D-A136-2741648670EB}" srcOrd="3" destOrd="0" presId="urn:microsoft.com/office/officeart/2018/2/layout/IconVerticalSolidList"/>
    <dgm:cxn modelId="{1C11D7B3-AFE1-4E13-A533-54AE53AFA87E}" type="presParOf" srcId="{39A2238D-1502-4420-8925-2BCA53464DFC}" destId="{54E78BAB-1333-48FD-B43F-40EDB54A85DA}" srcOrd="7" destOrd="0" presId="urn:microsoft.com/office/officeart/2018/2/layout/IconVerticalSolidList"/>
    <dgm:cxn modelId="{AAEEE530-2B5C-4823-B89E-2BAED7E0CCA6}" type="presParOf" srcId="{39A2238D-1502-4420-8925-2BCA53464DFC}" destId="{D6D539DB-50B1-45DA-9355-12F4755E2886}" srcOrd="8" destOrd="0" presId="urn:microsoft.com/office/officeart/2018/2/layout/IconVerticalSolidList"/>
    <dgm:cxn modelId="{E6B3256C-E8CC-4810-8867-1C9195C6EA0E}" type="presParOf" srcId="{D6D539DB-50B1-45DA-9355-12F4755E2886}" destId="{A9A25BF2-0450-4A97-9E34-CE8A71CCD32D}" srcOrd="0" destOrd="0" presId="urn:microsoft.com/office/officeart/2018/2/layout/IconVerticalSolidList"/>
    <dgm:cxn modelId="{0BA66F48-51EA-4E53-B021-938954A44E87}" type="presParOf" srcId="{D6D539DB-50B1-45DA-9355-12F4755E2886}" destId="{C46DD038-F295-4027-B8B1-4BCB9A244116}" srcOrd="1" destOrd="0" presId="urn:microsoft.com/office/officeart/2018/2/layout/IconVerticalSolidList"/>
    <dgm:cxn modelId="{4650EC34-D2C3-44A3-8FA9-9A94F0F81F85}" type="presParOf" srcId="{D6D539DB-50B1-45DA-9355-12F4755E2886}" destId="{49754AC7-A2F1-4820-8756-55FBF6618072}" srcOrd="2" destOrd="0" presId="urn:microsoft.com/office/officeart/2018/2/layout/IconVerticalSolidList"/>
    <dgm:cxn modelId="{34A9C3A5-73B8-471C-92C9-5D1CDDC023BD}" type="presParOf" srcId="{D6D539DB-50B1-45DA-9355-12F4755E2886}" destId="{99ECFADC-A100-4A2B-A566-8A92014AAEBF}" srcOrd="3" destOrd="0" presId="urn:microsoft.com/office/officeart/2018/2/layout/IconVerticalSolidList"/>
    <dgm:cxn modelId="{C1EB4069-ADD7-4360-94DA-63B4FA8FBFB8}" type="presParOf" srcId="{39A2238D-1502-4420-8925-2BCA53464DFC}" destId="{DF3C64CE-BB3C-47E5-96BC-98CE4096D500}" srcOrd="9" destOrd="0" presId="urn:microsoft.com/office/officeart/2018/2/layout/IconVerticalSolidList"/>
    <dgm:cxn modelId="{9F555862-7476-4D17-BDD8-E8A5A86C080C}" type="presParOf" srcId="{39A2238D-1502-4420-8925-2BCA53464DFC}" destId="{9A9FA838-2073-40A4-8F09-7873BE21AAA5}" srcOrd="10" destOrd="0" presId="urn:microsoft.com/office/officeart/2018/2/layout/IconVerticalSolidList"/>
    <dgm:cxn modelId="{B088B73C-B766-4D7B-A2D2-5813CC5A9B5D}" type="presParOf" srcId="{9A9FA838-2073-40A4-8F09-7873BE21AAA5}" destId="{5394128A-729D-427E-A5DD-FCD83D9C6E3D}" srcOrd="0" destOrd="0" presId="urn:microsoft.com/office/officeart/2018/2/layout/IconVerticalSolidList"/>
    <dgm:cxn modelId="{8B4A7874-41A6-4D85-8B8C-DD859BD3D3BF}" type="presParOf" srcId="{9A9FA838-2073-40A4-8F09-7873BE21AAA5}" destId="{F680883A-C4CC-40B9-9C7F-2AC215659376}" srcOrd="1" destOrd="0" presId="urn:microsoft.com/office/officeart/2018/2/layout/IconVerticalSolidList"/>
    <dgm:cxn modelId="{00E9B726-80CB-4E83-AB27-D3412C7A9DC9}" type="presParOf" srcId="{9A9FA838-2073-40A4-8F09-7873BE21AAA5}" destId="{078B042B-5488-4EB1-B38E-1ED0C004E430}" srcOrd="2" destOrd="0" presId="urn:microsoft.com/office/officeart/2018/2/layout/IconVerticalSolidList"/>
    <dgm:cxn modelId="{EE15FDEE-A5A6-46BE-B660-E6910D630B29}" type="presParOf" srcId="{9A9FA838-2073-40A4-8F09-7873BE21AAA5}" destId="{81DB4AFA-3E9A-49D9-AC2B-6D2E60D43F97}" srcOrd="3" destOrd="0" presId="urn:microsoft.com/office/officeart/2018/2/layout/IconVerticalSolidList"/>
    <dgm:cxn modelId="{AA1D0977-309A-4347-B65B-E40B6BC03C3E}" type="presParOf" srcId="{39A2238D-1502-4420-8925-2BCA53464DFC}" destId="{3AFCFFF6-75E1-47FC-894E-3288EAA3B7D6}" srcOrd="11" destOrd="0" presId="urn:microsoft.com/office/officeart/2018/2/layout/IconVerticalSolidList"/>
    <dgm:cxn modelId="{FD6411AD-F922-4697-956E-A94B384DA4A5}" type="presParOf" srcId="{39A2238D-1502-4420-8925-2BCA53464DFC}" destId="{EB2A91C9-9554-4478-9E74-97AA21F0F1C6}" srcOrd="12" destOrd="0" presId="urn:microsoft.com/office/officeart/2018/2/layout/IconVerticalSolidList"/>
    <dgm:cxn modelId="{A1D620EF-C431-4F67-9A71-B25407325AC0}" type="presParOf" srcId="{EB2A91C9-9554-4478-9E74-97AA21F0F1C6}" destId="{808B5E92-BD57-4963-934B-D0C708A52A2A}" srcOrd="0" destOrd="0" presId="urn:microsoft.com/office/officeart/2018/2/layout/IconVerticalSolidList"/>
    <dgm:cxn modelId="{ED7B9519-C7CB-4AB5-B376-111696692EFC}" type="presParOf" srcId="{EB2A91C9-9554-4478-9E74-97AA21F0F1C6}" destId="{FE53BA3E-578D-4221-ABC1-9DB33DF24ADB}" srcOrd="1" destOrd="0" presId="urn:microsoft.com/office/officeart/2018/2/layout/IconVerticalSolidList"/>
    <dgm:cxn modelId="{41DC6B55-FA12-4701-A6BB-13DC7FDF37D2}" type="presParOf" srcId="{EB2A91C9-9554-4478-9E74-97AA21F0F1C6}" destId="{5CCFF9D5-D94C-4222-8860-1BC1F6E4F6A0}" srcOrd="2" destOrd="0" presId="urn:microsoft.com/office/officeart/2018/2/layout/IconVerticalSolidList"/>
    <dgm:cxn modelId="{CAA5A16E-FFA7-4A63-B74B-E19127BEAF2B}" type="presParOf" srcId="{EB2A91C9-9554-4478-9E74-97AA21F0F1C6}" destId="{39567E7F-76CE-4EC1-94A4-606951E9D6F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016A8-9C33-4160-B391-5B941F14559D}">
      <dsp:nvSpPr>
        <dsp:cNvPr id="0" name=""/>
        <dsp:cNvSpPr/>
      </dsp:nvSpPr>
      <dsp:spPr>
        <a:xfrm>
          <a:off x="0" y="50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31F1B-8FB2-41D4-99B0-2E3E91ABE3AD}">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57F174-2C10-4158-92F6-B35EAF07A30C}">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Business Understanding</a:t>
          </a:r>
        </a:p>
      </dsp:txBody>
      <dsp:txXfrm>
        <a:off x="799588" y="502"/>
        <a:ext cx="5714015" cy="692284"/>
      </dsp:txXfrm>
    </dsp:sp>
    <dsp:sp modelId="{2D1BAB8E-6FF3-4834-A68E-70242B8C017F}">
      <dsp:nvSpPr>
        <dsp:cNvPr id="0" name=""/>
        <dsp:cNvSpPr/>
      </dsp:nvSpPr>
      <dsp:spPr>
        <a:xfrm>
          <a:off x="0" y="86585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3B2AF2-8E8A-4D89-8C6F-60E6B9B97EA0}">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84AC3-B708-42E4-B076-E81494EA7632}">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Objective &amp; Approach</a:t>
          </a:r>
        </a:p>
      </dsp:txBody>
      <dsp:txXfrm>
        <a:off x="799588" y="865858"/>
        <a:ext cx="5714015" cy="692284"/>
      </dsp:txXfrm>
    </dsp:sp>
    <dsp:sp modelId="{30712889-FCF8-4D67-9EB7-77E07A434E44}">
      <dsp:nvSpPr>
        <dsp:cNvPr id="0" name=""/>
        <dsp:cNvSpPr/>
      </dsp:nvSpPr>
      <dsp:spPr>
        <a:xfrm>
          <a:off x="0" y="1731214"/>
          <a:ext cx="6513603" cy="6922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ED82C-0EA4-4748-B3DD-5C2C27CC9F93}">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88DF72-8E7A-41B2-BCC4-4DEB973C6DE0}">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Data Understanding</a:t>
          </a:r>
        </a:p>
      </dsp:txBody>
      <dsp:txXfrm>
        <a:off x="799588" y="1731214"/>
        <a:ext cx="5714015" cy="692284"/>
      </dsp:txXfrm>
    </dsp:sp>
    <dsp:sp modelId="{57CB340F-BCD4-49AB-924B-8D60FC2C6B73}">
      <dsp:nvSpPr>
        <dsp:cNvPr id="0" name=""/>
        <dsp:cNvSpPr/>
      </dsp:nvSpPr>
      <dsp:spPr>
        <a:xfrm>
          <a:off x="0" y="2596570"/>
          <a:ext cx="6513603" cy="6922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98568-47D2-40C9-B3F8-B6FB4EAC1852}">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1ACC7-D467-4A7D-A136-2741648670EB}">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Methodology</a:t>
          </a:r>
        </a:p>
      </dsp:txBody>
      <dsp:txXfrm>
        <a:off x="799588" y="2596570"/>
        <a:ext cx="5714015" cy="692284"/>
      </dsp:txXfrm>
    </dsp:sp>
    <dsp:sp modelId="{A9A25BF2-0450-4A97-9E34-CE8A71CCD32D}">
      <dsp:nvSpPr>
        <dsp:cNvPr id="0" name=""/>
        <dsp:cNvSpPr/>
      </dsp:nvSpPr>
      <dsp:spPr>
        <a:xfrm>
          <a:off x="0" y="3461926"/>
          <a:ext cx="6513603" cy="6922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DD038-F295-4027-B8B1-4BCB9A244116}">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CFADC-A100-4A2B-A566-8A92014AAEBF}">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Presentation of Results</a:t>
          </a:r>
        </a:p>
      </dsp:txBody>
      <dsp:txXfrm>
        <a:off x="799588" y="3461926"/>
        <a:ext cx="5714015" cy="692284"/>
      </dsp:txXfrm>
    </dsp:sp>
    <dsp:sp modelId="{5394128A-729D-427E-A5DD-FCD83D9C6E3D}">
      <dsp:nvSpPr>
        <dsp:cNvPr id="0" name=""/>
        <dsp:cNvSpPr/>
      </dsp:nvSpPr>
      <dsp:spPr>
        <a:xfrm>
          <a:off x="0" y="4327282"/>
          <a:ext cx="6513603" cy="692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0883A-C4CC-40B9-9C7F-2AC215659376}">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DB4AFA-3E9A-49D9-AC2B-6D2E60D43F97}">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Discussion</a:t>
          </a:r>
        </a:p>
      </dsp:txBody>
      <dsp:txXfrm>
        <a:off x="799588" y="4327282"/>
        <a:ext cx="5714015" cy="692284"/>
      </dsp:txXfrm>
    </dsp:sp>
    <dsp:sp modelId="{808B5E92-BD57-4963-934B-D0C708A52A2A}">
      <dsp:nvSpPr>
        <dsp:cNvPr id="0" name=""/>
        <dsp:cNvSpPr/>
      </dsp:nvSpPr>
      <dsp:spPr>
        <a:xfrm>
          <a:off x="0" y="5192638"/>
          <a:ext cx="6513603" cy="692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53BA3E-578D-4221-ABC1-9DB33DF24ADB}">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567E7F-76CE-4EC1-94A4-606951E9D6F0}">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dirty="0"/>
            <a:t>Conclusion</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60FC6-174F-9D45-9C88-E721CE947CAA}" type="datetimeFigureOut">
              <a:rPr lang="en-US" smtClean="0"/>
              <a:t>9/4/2020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AC6A7-F2DA-A441-AF90-9A11F63FF534}" type="slidenum">
              <a:rPr lang="en-US" smtClean="0"/>
              <a:t>‹#›</a:t>
            </a:fld>
            <a:endParaRPr lang="en-US"/>
          </a:p>
        </p:txBody>
      </p:sp>
    </p:spTree>
    <p:extLst>
      <p:ext uri="{BB962C8B-B14F-4D97-AF65-F5344CB8AC3E}">
        <p14:creationId xmlns:p14="http://schemas.microsoft.com/office/powerpoint/2010/main" val="335343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3D6A-0602-1F43-8419-9CDA1CDBA3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958FC2-9900-AD4A-9142-6F3EA03EF4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C5E76E-619E-664F-9B89-DA298E5C0F17}"/>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22713929-C85A-C045-AEF2-1AE6EC6E8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939E2-7798-F24D-AA36-B27BD5DEE282}"/>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165816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F05A-555E-D742-B330-38D322542B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FAF5F1-405B-214D-8A21-B669DB3C2E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AB657-65CC-7D41-A958-336C22D9F2F0}"/>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8C1DBE49-0EC8-484B-A0D8-E42BBC91D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01991-2E5E-A947-BC64-6539699A1960}"/>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126925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A5EA7-C350-0144-90C7-40E498A5CB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523A78-DDF7-F046-A8DF-52EFF065A3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594D3-C1B1-0C4E-B2F4-4716F6351805}"/>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B28C1618-E5CD-BF44-B704-DDAE5F828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451D7-C52C-3F41-9793-337A50F86EA4}"/>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2250950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16FC-68CB-D845-B045-D004F11F2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10EAFC-0EAB-F64F-A850-F902BCD21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D6711-4D7E-A84E-8630-7F8B116F820E}"/>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8D009495-1542-2544-9A4A-DC5310202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25677-9259-DD46-92F4-3E8F36312E95}"/>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1382752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A603-1CE1-7D4A-8810-3FAB79CB00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FAC8E7-AE96-7242-A838-77A1A1944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24FE5-8730-B24F-848F-D68F1063911E}"/>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B96AA416-3A99-2447-93F4-C720EA12D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F756A-9815-0D49-B557-64793418E5C4}"/>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4232808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8F6B-415D-D342-AC9D-4E99AAA73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AC19CF-490B-0147-87CB-DD4D729365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D6B2F-DDC5-704F-896B-18B5F0FCAD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569151-4280-DE44-85AF-7D085F94A00D}"/>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6" name="Footer Placeholder 5">
            <a:extLst>
              <a:ext uri="{FF2B5EF4-FFF2-40B4-BE49-F238E27FC236}">
                <a16:creationId xmlns:a16="http://schemas.microsoft.com/office/drawing/2014/main" id="{A70E82F9-8238-754F-9DD7-C63A68C335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B03A2-D693-6542-9BAC-4C79128DD99D}"/>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82875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BCA6-957E-2747-AA95-8881616F1C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5C3937-A26F-834A-B8CB-982EBFDEE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5AE37F-5B61-734D-8BDE-3902B28A5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C42B50-BCF8-0046-9338-4EA313A0A0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0129B-BEAF-C34F-9E2D-1A4E83BA14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8BF242-FEE2-D544-AFB4-D199D78E05D4}"/>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8" name="Footer Placeholder 7">
            <a:extLst>
              <a:ext uri="{FF2B5EF4-FFF2-40B4-BE49-F238E27FC236}">
                <a16:creationId xmlns:a16="http://schemas.microsoft.com/office/drawing/2014/main" id="{4F654BA8-72CE-2545-9C44-9547D5D101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E05796-E9E8-6742-8F73-310155B9E34E}"/>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1771047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F0E0-0561-644B-8670-62DB16868C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6620D-7B97-874A-888C-7C4189242D55}"/>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4" name="Footer Placeholder 3">
            <a:extLst>
              <a:ext uri="{FF2B5EF4-FFF2-40B4-BE49-F238E27FC236}">
                <a16:creationId xmlns:a16="http://schemas.microsoft.com/office/drawing/2014/main" id="{19960CD4-F072-5F44-AAA1-82F74F5E7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A0D03C-AF86-0948-AF2B-8D3504BA5E40}"/>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5335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B7FBD-3611-7349-A0B0-93D70BE6B082}"/>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3" name="Footer Placeholder 2">
            <a:extLst>
              <a:ext uri="{FF2B5EF4-FFF2-40B4-BE49-F238E27FC236}">
                <a16:creationId xmlns:a16="http://schemas.microsoft.com/office/drawing/2014/main" id="{4DFCD8E0-B513-2640-A6B8-F0CA6803CB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17700-D215-7B46-8BAD-6C748C45AD5B}"/>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2056882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C35F-BBE8-974A-BD60-F69C5B01F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9EA98B-CDED-BE4D-A97F-2B1CF0A51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AB7A2E-4BC7-9949-A10B-747FA2A2A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72E99-570D-C54B-A1D9-65BB1F385A9A}"/>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6" name="Footer Placeholder 5">
            <a:extLst>
              <a:ext uri="{FF2B5EF4-FFF2-40B4-BE49-F238E27FC236}">
                <a16:creationId xmlns:a16="http://schemas.microsoft.com/office/drawing/2014/main" id="{5E4B4364-A776-524F-8C9F-82FBB475D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743F3-6664-B74B-B4A1-BD712CB9124F}"/>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1405811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5A09-1CA6-2F45-B77B-E9BA7CAB2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518F1C-7E65-2047-A24C-06D4262BFB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A8029A-23F7-0442-8503-E5E2F2067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2DF59-C07C-0B43-9A09-8F288B03A5BE}"/>
              </a:ext>
            </a:extLst>
          </p:cNvPr>
          <p:cNvSpPr>
            <a:spLocks noGrp="1"/>
          </p:cNvSpPr>
          <p:nvPr>
            <p:ph type="dt" sz="half" idx="10"/>
          </p:nvPr>
        </p:nvSpPr>
        <p:spPr/>
        <p:txBody>
          <a:bodyPr/>
          <a:lstStyle/>
          <a:p>
            <a:fld id="{657439A9-7CDB-554C-A65C-4FEA542A8B1B}" type="datetimeFigureOut">
              <a:rPr lang="en-US" smtClean="0"/>
              <a:t>9/4/2020</a:t>
            </a:fld>
            <a:endParaRPr lang="en-US"/>
          </a:p>
        </p:txBody>
      </p:sp>
      <p:sp>
        <p:nvSpPr>
          <p:cNvPr id="6" name="Footer Placeholder 5">
            <a:extLst>
              <a:ext uri="{FF2B5EF4-FFF2-40B4-BE49-F238E27FC236}">
                <a16:creationId xmlns:a16="http://schemas.microsoft.com/office/drawing/2014/main" id="{B8C6E49D-0FC2-7449-81AD-98F21C739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0BBBF3-9804-7F40-B52F-23C539DA170D}"/>
              </a:ext>
            </a:extLst>
          </p:cNvPr>
          <p:cNvSpPr>
            <a:spLocks noGrp="1"/>
          </p:cNvSpPr>
          <p:nvPr>
            <p:ph type="sldNum" sz="quarter" idx="12"/>
          </p:nvPr>
        </p:nvSpPr>
        <p:spPr/>
        <p:txBody>
          <a:bodyPr/>
          <a:lstStyle/>
          <a:p>
            <a:fld id="{725C4A86-32E0-8D4E-B773-3CE777BE76F4}" type="slidenum">
              <a:rPr lang="en-US" smtClean="0"/>
              <a:t>‹#›</a:t>
            </a:fld>
            <a:endParaRPr lang="en-US"/>
          </a:p>
        </p:txBody>
      </p:sp>
    </p:spTree>
    <p:extLst>
      <p:ext uri="{BB962C8B-B14F-4D97-AF65-F5344CB8AC3E}">
        <p14:creationId xmlns:p14="http://schemas.microsoft.com/office/powerpoint/2010/main" val="333888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44B1ED-334F-5345-88E1-F39D9EB9F9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E738D8-71DD-504B-8F2A-E3A7B0790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E192F-4629-CF4D-A77D-A2AF5F6739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7439A9-7CDB-554C-A65C-4FEA542A8B1B}" type="datetimeFigureOut">
              <a:rPr lang="en-US" smtClean="0"/>
              <a:t>9/4/2020</a:t>
            </a:fld>
            <a:endParaRPr lang="en-US"/>
          </a:p>
        </p:txBody>
      </p:sp>
      <p:sp>
        <p:nvSpPr>
          <p:cNvPr id="5" name="Footer Placeholder 4">
            <a:extLst>
              <a:ext uri="{FF2B5EF4-FFF2-40B4-BE49-F238E27FC236}">
                <a16:creationId xmlns:a16="http://schemas.microsoft.com/office/drawing/2014/main" id="{0B22DF3B-0A1D-3549-8265-FCAA8E66BF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4EF840-B5F9-7D4F-B9F7-D9F6B4C50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5C4A86-32E0-8D4E-B773-3CE777BE76F4}" type="slidenum">
              <a:rPr lang="en-US" smtClean="0"/>
              <a:t>‹#›</a:t>
            </a:fld>
            <a:endParaRPr lang="en-US"/>
          </a:p>
        </p:txBody>
      </p:sp>
    </p:spTree>
    <p:extLst>
      <p:ext uri="{BB962C8B-B14F-4D97-AF65-F5344CB8AC3E}">
        <p14:creationId xmlns:p14="http://schemas.microsoft.com/office/powerpoint/2010/main" val="218208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12B1A7-69A3-4997-B5D5-07FF1FA69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B948C5-D8D3-482C-9CCC-E4597A53011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 y="10"/>
            <a:ext cx="12192002" cy="6857990"/>
          </a:xfrm>
          <a:prstGeom prst="rect">
            <a:avLst/>
          </a:prstGeom>
        </p:spPr>
      </p:pic>
      <p:sp>
        <p:nvSpPr>
          <p:cNvPr id="13"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rgbClr val="000000">
                  <a:alpha val="30000"/>
                </a:srgbClr>
              </a:gs>
              <a:gs pos="30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8EBDC0-C002-DF45-BC78-CB0FAF33FEC5}"/>
              </a:ext>
            </a:extLst>
          </p:cNvPr>
          <p:cNvSpPr>
            <a:spLocks noGrp="1"/>
          </p:cNvSpPr>
          <p:nvPr>
            <p:ph type="ctrTitle"/>
          </p:nvPr>
        </p:nvSpPr>
        <p:spPr>
          <a:xfrm>
            <a:off x="6589486" y="738697"/>
            <a:ext cx="5282474" cy="3171424"/>
          </a:xfrm>
        </p:spPr>
        <p:txBody>
          <a:bodyPr anchor="b">
            <a:noAutofit/>
          </a:bodyPr>
          <a:lstStyle/>
          <a:p>
            <a:pPr algn="l"/>
            <a:r>
              <a:rPr lang="en-US" sz="3600" b="1" dirty="0">
                <a:solidFill>
                  <a:srgbClr val="FFFFFF"/>
                </a:solidFill>
                <a:effectLst>
                  <a:outerShdw blurRad="38100" dist="38100" dir="2700000" algn="tl">
                    <a:srgbClr val="000000">
                      <a:alpha val="43137"/>
                    </a:srgbClr>
                  </a:outerShdw>
                </a:effectLst>
              </a:rPr>
              <a:t>Predicting Accident Severity with Machine Learning: A Critical Weapon in Emergency Management of Road Traffic Accident</a:t>
            </a:r>
          </a:p>
        </p:txBody>
      </p:sp>
      <p:sp>
        <p:nvSpPr>
          <p:cNvPr id="3" name="Subtitle 2">
            <a:extLst>
              <a:ext uri="{FF2B5EF4-FFF2-40B4-BE49-F238E27FC236}">
                <a16:creationId xmlns:a16="http://schemas.microsoft.com/office/drawing/2014/main" id="{870E0C4A-3D4A-B646-B590-EFD694285EC7}"/>
              </a:ext>
            </a:extLst>
          </p:cNvPr>
          <p:cNvSpPr>
            <a:spLocks noGrp="1"/>
          </p:cNvSpPr>
          <p:nvPr>
            <p:ph type="subTitle" idx="1"/>
          </p:nvPr>
        </p:nvSpPr>
        <p:spPr>
          <a:xfrm>
            <a:off x="7848600" y="4081836"/>
            <a:ext cx="4023360" cy="2047253"/>
          </a:xfrm>
        </p:spPr>
        <p:txBody>
          <a:bodyPr>
            <a:normAutofit/>
          </a:bodyPr>
          <a:lstStyle/>
          <a:p>
            <a:pPr algn="l"/>
            <a:r>
              <a:rPr lang="en-US" dirty="0">
                <a:solidFill>
                  <a:srgbClr val="FFFFFF"/>
                </a:solidFill>
              </a:rPr>
              <a:t>Ferdinand Che</a:t>
            </a:r>
          </a:p>
        </p:txBody>
      </p:sp>
      <p:sp>
        <p:nvSpPr>
          <p:cNvPr id="15" name="Frame 14">
            <a:extLst>
              <a:ext uri="{FF2B5EF4-FFF2-40B4-BE49-F238E27FC236}">
                <a16:creationId xmlns:a16="http://schemas.microsoft.com/office/drawing/2014/main" id="{768F2337-7E7D-48E1-B5C6-583F7A345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4505" y="1883664"/>
            <a:ext cx="2907792" cy="2615184"/>
          </a:xfrm>
          <a:prstGeom prst="frame">
            <a:avLst>
              <a:gd name="adj1" fmla="val 8000"/>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252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5B3A2-B02E-4BE4-8A9F-A2912DE4A4C4}"/>
              </a:ext>
            </a:extLst>
          </p:cNvPr>
          <p:cNvPicPr>
            <a:picLocks noChangeAspect="1"/>
          </p:cNvPicPr>
          <p:nvPr/>
        </p:nvPicPr>
        <p:blipFill>
          <a:blip r:embed="rId2"/>
          <a:stretch>
            <a:fillRect/>
          </a:stretch>
        </p:blipFill>
        <p:spPr>
          <a:xfrm>
            <a:off x="643467" y="756441"/>
            <a:ext cx="5291666" cy="5345118"/>
          </a:xfrm>
          <a:prstGeom prst="rect">
            <a:avLst/>
          </a:prstGeom>
        </p:spPr>
      </p:pic>
      <p:pic>
        <p:nvPicPr>
          <p:cNvPr id="3" name="Picture 2">
            <a:extLst>
              <a:ext uri="{FF2B5EF4-FFF2-40B4-BE49-F238E27FC236}">
                <a16:creationId xmlns:a16="http://schemas.microsoft.com/office/drawing/2014/main" id="{E18456E5-2CCA-478A-BEC8-907CC86706C4}"/>
              </a:ext>
            </a:extLst>
          </p:cNvPr>
          <p:cNvPicPr>
            <a:picLocks noChangeAspect="1"/>
          </p:cNvPicPr>
          <p:nvPr/>
        </p:nvPicPr>
        <p:blipFill>
          <a:blip r:embed="rId3"/>
          <a:stretch>
            <a:fillRect/>
          </a:stretch>
        </p:blipFill>
        <p:spPr>
          <a:xfrm>
            <a:off x="6256865" y="756441"/>
            <a:ext cx="5291667" cy="5093229"/>
          </a:xfrm>
          <a:prstGeom prst="rect">
            <a:avLst/>
          </a:prstGeom>
        </p:spPr>
      </p:pic>
      <p:sp>
        <p:nvSpPr>
          <p:cNvPr id="4" name="TextBox 3">
            <a:extLst>
              <a:ext uri="{FF2B5EF4-FFF2-40B4-BE49-F238E27FC236}">
                <a16:creationId xmlns:a16="http://schemas.microsoft.com/office/drawing/2014/main" id="{BC4E11E4-545F-4229-A9D9-A1D0C47EC20B}"/>
              </a:ext>
            </a:extLst>
          </p:cNvPr>
          <p:cNvSpPr txBox="1"/>
          <p:nvPr/>
        </p:nvSpPr>
        <p:spPr>
          <a:xfrm>
            <a:off x="0" y="6101559"/>
            <a:ext cx="12192000" cy="369332"/>
          </a:xfrm>
          <a:prstGeom prst="rect">
            <a:avLst/>
          </a:prstGeom>
          <a:noFill/>
        </p:spPr>
        <p:txBody>
          <a:bodyPr wrap="square" rtlCol="0">
            <a:spAutoFit/>
          </a:bodyPr>
          <a:lstStyle/>
          <a:p>
            <a:pPr algn="ctr"/>
            <a:r>
              <a:rPr lang="en-US" b="1" dirty="0"/>
              <a:t>Feature importances in ascending order and the scatter plot for the two classes</a:t>
            </a:r>
            <a:endParaRPr lang="en-GB" b="1" dirty="0"/>
          </a:p>
        </p:txBody>
      </p:sp>
    </p:spTree>
    <p:extLst>
      <p:ext uri="{BB962C8B-B14F-4D97-AF65-F5344CB8AC3E}">
        <p14:creationId xmlns:p14="http://schemas.microsoft.com/office/powerpoint/2010/main" val="218509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FE87F85E-527C-4D12-998A-329508924329}"/>
              </a:ext>
            </a:extLst>
          </p:cNvPr>
          <p:cNvPicPr>
            <a:picLocks noChangeAspect="1"/>
          </p:cNvPicPr>
          <p:nvPr/>
        </p:nvPicPr>
        <p:blipFill>
          <a:blip r:embed="rId2"/>
          <a:stretch>
            <a:fillRect/>
          </a:stretch>
        </p:blipFill>
        <p:spPr>
          <a:xfrm>
            <a:off x="484632" y="2242671"/>
            <a:ext cx="3517119" cy="2461982"/>
          </a:xfrm>
          <a:prstGeom prst="rect">
            <a:avLst/>
          </a:prstGeom>
        </p:spPr>
      </p:pic>
      <p:cxnSp>
        <p:nvCxnSpPr>
          <p:cNvPr id="43" name="Straight Connector 4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F4C7527-8133-46A8-AAC1-B29873905529}"/>
              </a:ext>
            </a:extLst>
          </p:cNvPr>
          <p:cNvPicPr>
            <a:picLocks noChangeAspect="1"/>
          </p:cNvPicPr>
          <p:nvPr/>
        </p:nvPicPr>
        <p:blipFill>
          <a:blip r:embed="rId3"/>
          <a:srcRect/>
          <a:stretch/>
        </p:blipFill>
        <p:spPr>
          <a:xfrm>
            <a:off x="8527760" y="2347456"/>
            <a:ext cx="3537345" cy="2252411"/>
          </a:xfrm>
          <a:prstGeom prst="rect">
            <a:avLst/>
          </a:prstGeom>
        </p:spPr>
      </p:pic>
      <p:cxnSp>
        <p:nvCxnSpPr>
          <p:cNvPr id="45" name="Straight Connector 4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close up of a map&#10;&#10;Description automatically generated">
            <a:extLst>
              <a:ext uri="{FF2B5EF4-FFF2-40B4-BE49-F238E27FC236}">
                <a16:creationId xmlns:a16="http://schemas.microsoft.com/office/drawing/2014/main" id="{884E0CF1-619A-4B2D-9B7C-8C4960085842}"/>
              </a:ext>
            </a:extLst>
          </p:cNvPr>
          <p:cNvPicPr>
            <a:picLocks noChangeAspect="1"/>
          </p:cNvPicPr>
          <p:nvPr/>
        </p:nvPicPr>
        <p:blipFill>
          <a:blip r:embed="rId4"/>
          <a:stretch>
            <a:fillRect/>
          </a:stretch>
        </p:blipFill>
        <p:spPr>
          <a:xfrm>
            <a:off x="4322200" y="2317658"/>
            <a:ext cx="3517120" cy="2418020"/>
          </a:xfrm>
          <a:prstGeom prst="rect">
            <a:avLst/>
          </a:prstGeom>
        </p:spPr>
      </p:pic>
      <p:sp>
        <p:nvSpPr>
          <p:cNvPr id="5" name="TextBox 4">
            <a:extLst>
              <a:ext uri="{FF2B5EF4-FFF2-40B4-BE49-F238E27FC236}">
                <a16:creationId xmlns:a16="http://schemas.microsoft.com/office/drawing/2014/main" id="{490D363E-65D7-499D-9F74-B2AF28805014}"/>
              </a:ext>
            </a:extLst>
          </p:cNvPr>
          <p:cNvSpPr txBox="1"/>
          <p:nvPr/>
        </p:nvSpPr>
        <p:spPr>
          <a:xfrm>
            <a:off x="2107737" y="4735678"/>
            <a:ext cx="656391" cy="369332"/>
          </a:xfrm>
          <a:prstGeom prst="rect">
            <a:avLst/>
          </a:prstGeom>
          <a:noFill/>
        </p:spPr>
        <p:txBody>
          <a:bodyPr wrap="square" rtlCol="0">
            <a:spAutoFit/>
          </a:bodyPr>
          <a:lstStyle/>
          <a:p>
            <a:r>
              <a:rPr lang="en-GB" dirty="0">
                <a:effectLst>
                  <a:outerShdw blurRad="38100" dist="38100" dir="2700000" algn="tl">
                    <a:srgbClr val="000000">
                      <a:alpha val="43137"/>
                    </a:srgbClr>
                  </a:outerShdw>
                </a:effectLst>
              </a:rPr>
              <a:t>KNN</a:t>
            </a:r>
          </a:p>
        </p:txBody>
      </p:sp>
      <p:sp>
        <p:nvSpPr>
          <p:cNvPr id="6" name="TextBox 5">
            <a:extLst>
              <a:ext uri="{FF2B5EF4-FFF2-40B4-BE49-F238E27FC236}">
                <a16:creationId xmlns:a16="http://schemas.microsoft.com/office/drawing/2014/main" id="{1D62C4D7-8DCF-481F-970B-538E5B2B5DD8}"/>
              </a:ext>
            </a:extLst>
          </p:cNvPr>
          <p:cNvSpPr txBox="1"/>
          <p:nvPr/>
        </p:nvSpPr>
        <p:spPr>
          <a:xfrm>
            <a:off x="5794475" y="4735678"/>
            <a:ext cx="436979" cy="369332"/>
          </a:xfrm>
          <a:prstGeom prst="rect">
            <a:avLst/>
          </a:prstGeom>
          <a:noFill/>
        </p:spPr>
        <p:txBody>
          <a:bodyPr wrap="none" rtlCol="0">
            <a:spAutoFit/>
          </a:bodyPr>
          <a:lstStyle/>
          <a:p>
            <a:r>
              <a:rPr lang="en-GB" dirty="0">
                <a:effectLst>
                  <a:outerShdw blurRad="38100" dist="38100" dir="2700000" algn="tl">
                    <a:srgbClr val="000000">
                      <a:alpha val="43137"/>
                    </a:srgbClr>
                  </a:outerShdw>
                </a:effectLst>
              </a:rPr>
              <a:t>DT</a:t>
            </a:r>
          </a:p>
        </p:txBody>
      </p:sp>
      <p:sp>
        <p:nvSpPr>
          <p:cNvPr id="7" name="TextBox 6">
            <a:extLst>
              <a:ext uri="{FF2B5EF4-FFF2-40B4-BE49-F238E27FC236}">
                <a16:creationId xmlns:a16="http://schemas.microsoft.com/office/drawing/2014/main" id="{FDD64C93-04DA-44CC-9811-BA04FD8EDFDD}"/>
              </a:ext>
            </a:extLst>
          </p:cNvPr>
          <p:cNvSpPr txBox="1"/>
          <p:nvPr/>
        </p:nvSpPr>
        <p:spPr>
          <a:xfrm>
            <a:off x="8196217" y="4629408"/>
            <a:ext cx="3970318" cy="369332"/>
          </a:xfrm>
          <a:prstGeom prst="rect">
            <a:avLst/>
          </a:prstGeom>
          <a:noFill/>
        </p:spPr>
        <p:txBody>
          <a:bodyPr wrap="none" rtlCol="0">
            <a:spAutoFit/>
          </a:bodyPr>
          <a:lstStyle/>
          <a:p>
            <a:r>
              <a:rPr lang="en-GB" dirty="0">
                <a:effectLst>
                  <a:outerShdw blurRad="38100" dist="38100" dir="2700000" algn="tl">
                    <a:srgbClr val="000000">
                      <a:alpha val="43137"/>
                    </a:srgbClr>
                  </a:outerShdw>
                </a:effectLst>
              </a:rPr>
              <a:t>GBDT (</a:t>
            </a:r>
            <a:r>
              <a:rPr lang="en-GB" dirty="0" err="1">
                <a:effectLst>
                  <a:outerShdw blurRad="38100" dist="38100" dir="2700000" algn="tl">
                    <a:srgbClr val="000000">
                      <a:alpha val="43137"/>
                    </a:srgbClr>
                  </a:outerShdw>
                </a:effectLst>
              </a:rPr>
              <a:t>max_depth</a:t>
            </a:r>
            <a:r>
              <a:rPr lang="en-GB" dirty="0">
                <a:effectLst>
                  <a:outerShdw blurRad="38100" dist="38100" dir="2700000" algn="tl">
                    <a:srgbClr val="000000">
                      <a:alpha val="43137"/>
                    </a:srgbClr>
                  </a:outerShdw>
                </a:effectLst>
              </a:rPr>
              <a:t>=5, </a:t>
            </a:r>
            <a:r>
              <a:rPr lang="en-GB" dirty="0" err="1">
                <a:effectLst>
                  <a:outerShdw blurRad="38100" dist="38100" dir="2700000" algn="tl">
                    <a:srgbClr val="000000">
                      <a:alpha val="43137"/>
                    </a:srgbClr>
                  </a:outerShdw>
                </a:effectLst>
              </a:rPr>
              <a:t>learning_rate</a:t>
            </a:r>
            <a:r>
              <a:rPr lang="en-GB" dirty="0">
                <a:effectLst>
                  <a:outerShdw blurRad="38100" dist="38100" dir="2700000" algn="tl">
                    <a:srgbClr val="000000">
                      <a:alpha val="43137"/>
                    </a:srgbClr>
                  </a:outerShdw>
                </a:effectLst>
              </a:rPr>
              <a:t>=0.2)</a:t>
            </a:r>
          </a:p>
        </p:txBody>
      </p:sp>
      <p:sp>
        <p:nvSpPr>
          <p:cNvPr id="9" name="TextBox 8">
            <a:extLst>
              <a:ext uri="{FF2B5EF4-FFF2-40B4-BE49-F238E27FC236}">
                <a16:creationId xmlns:a16="http://schemas.microsoft.com/office/drawing/2014/main" id="{58FCA24F-7E64-4106-9C43-904532CAAD7F}"/>
              </a:ext>
            </a:extLst>
          </p:cNvPr>
          <p:cNvSpPr txBox="1"/>
          <p:nvPr/>
        </p:nvSpPr>
        <p:spPr>
          <a:xfrm>
            <a:off x="0" y="5704114"/>
            <a:ext cx="12166533" cy="369332"/>
          </a:xfrm>
          <a:prstGeom prst="rect">
            <a:avLst/>
          </a:prstGeom>
          <a:noFill/>
        </p:spPr>
        <p:txBody>
          <a:bodyPr wrap="square" rtlCol="0">
            <a:spAutoFit/>
          </a:bodyPr>
          <a:lstStyle/>
          <a:p>
            <a:pPr algn="ctr"/>
            <a:r>
              <a:rPr lang="en-US" b="1" dirty="0"/>
              <a:t>Plots of the optimal parameter for the three algorithms</a:t>
            </a:r>
            <a:endParaRPr lang="en-GB" b="1" dirty="0"/>
          </a:p>
        </p:txBody>
      </p:sp>
    </p:spTree>
    <p:extLst>
      <p:ext uri="{BB962C8B-B14F-4D97-AF65-F5344CB8AC3E}">
        <p14:creationId xmlns:p14="http://schemas.microsoft.com/office/powerpoint/2010/main" val="381751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A6F02-5433-49EC-8C7F-6A6F7DFE91CF}"/>
              </a:ext>
            </a:extLst>
          </p:cNvPr>
          <p:cNvPicPr>
            <a:picLocks noChangeAspect="1"/>
          </p:cNvPicPr>
          <p:nvPr/>
        </p:nvPicPr>
        <p:blipFill>
          <a:blip r:embed="rId2"/>
          <a:stretch>
            <a:fillRect/>
          </a:stretch>
        </p:blipFill>
        <p:spPr>
          <a:xfrm>
            <a:off x="1958590" y="563593"/>
            <a:ext cx="7841188" cy="2757340"/>
          </a:xfrm>
          <a:prstGeom prst="rect">
            <a:avLst/>
          </a:prstGeom>
        </p:spPr>
      </p:pic>
      <p:sp>
        <p:nvSpPr>
          <p:cNvPr id="3" name="TextBox 2">
            <a:extLst>
              <a:ext uri="{FF2B5EF4-FFF2-40B4-BE49-F238E27FC236}">
                <a16:creationId xmlns:a16="http://schemas.microsoft.com/office/drawing/2014/main" id="{5908B0FE-905D-4DC1-8ABA-E35F788A3E4D}"/>
              </a:ext>
            </a:extLst>
          </p:cNvPr>
          <p:cNvSpPr txBox="1"/>
          <p:nvPr/>
        </p:nvSpPr>
        <p:spPr>
          <a:xfrm>
            <a:off x="3801692" y="186294"/>
            <a:ext cx="4154984" cy="369332"/>
          </a:xfrm>
          <a:prstGeom prst="rect">
            <a:avLst/>
          </a:prstGeom>
          <a:noFill/>
        </p:spPr>
        <p:txBody>
          <a:bodyPr wrap="none" rtlCol="0">
            <a:spAutoFit/>
          </a:bodyPr>
          <a:lstStyle/>
          <a:p>
            <a:r>
              <a:rPr lang="en-GB" b="1" dirty="0">
                <a:effectLst>
                  <a:outerShdw blurRad="38100" dist="38100" dir="2700000" algn="tl">
                    <a:srgbClr val="000000">
                      <a:alpha val="43137"/>
                    </a:srgbClr>
                  </a:outerShdw>
                </a:effectLst>
              </a:rPr>
              <a:t>Training &amp; Evaluation Performance Scores</a:t>
            </a:r>
          </a:p>
        </p:txBody>
      </p:sp>
      <p:pic>
        <p:nvPicPr>
          <p:cNvPr id="4" name="Picture 3">
            <a:extLst>
              <a:ext uri="{FF2B5EF4-FFF2-40B4-BE49-F238E27FC236}">
                <a16:creationId xmlns:a16="http://schemas.microsoft.com/office/drawing/2014/main" id="{56705A36-1A46-447D-A2E1-1486DAD25219}"/>
              </a:ext>
            </a:extLst>
          </p:cNvPr>
          <p:cNvPicPr>
            <a:picLocks noChangeAspect="1"/>
          </p:cNvPicPr>
          <p:nvPr/>
        </p:nvPicPr>
        <p:blipFill>
          <a:blip r:embed="rId3"/>
          <a:stretch>
            <a:fillRect/>
          </a:stretch>
        </p:blipFill>
        <p:spPr>
          <a:xfrm>
            <a:off x="1967611" y="3945045"/>
            <a:ext cx="7823146" cy="2750996"/>
          </a:xfrm>
          <a:prstGeom prst="rect">
            <a:avLst/>
          </a:prstGeom>
        </p:spPr>
      </p:pic>
      <p:sp>
        <p:nvSpPr>
          <p:cNvPr id="6" name="TextBox 5">
            <a:extLst>
              <a:ext uri="{FF2B5EF4-FFF2-40B4-BE49-F238E27FC236}">
                <a16:creationId xmlns:a16="http://schemas.microsoft.com/office/drawing/2014/main" id="{96BA8D97-9E42-4950-9C03-A80028284B98}"/>
              </a:ext>
            </a:extLst>
          </p:cNvPr>
          <p:cNvSpPr txBox="1"/>
          <p:nvPr/>
        </p:nvSpPr>
        <p:spPr>
          <a:xfrm>
            <a:off x="4090361" y="3528150"/>
            <a:ext cx="3577646" cy="369332"/>
          </a:xfrm>
          <a:prstGeom prst="rect">
            <a:avLst/>
          </a:prstGeom>
          <a:noFill/>
        </p:spPr>
        <p:txBody>
          <a:bodyPr wrap="none" rtlCol="0">
            <a:spAutoFit/>
          </a:bodyPr>
          <a:lstStyle/>
          <a:p>
            <a:r>
              <a:rPr lang="en-GB" b="1" dirty="0">
                <a:effectLst>
                  <a:outerShdw blurRad="38100" dist="38100" dir="2700000" algn="tl">
                    <a:srgbClr val="000000">
                      <a:alpha val="43137"/>
                    </a:srgbClr>
                  </a:outerShdw>
                </a:effectLst>
              </a:rPr>
              <a:t>Final Model Cross-Validation Scores</a:t>
            </a:r>
          </a:p>
        </p:txBody>
      </p:sp>
    </p:spTree>
    <p:extLst>
      <p:ext uri="{BB962C8B-B14F-4D97-AF65-F5344CB8AC3E}">
        <p14:creationId xmlns:p14="http://schemas.microsoft.com/office/powerpoint/2010/main" val="262644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22D8A-7E02-446A-8918-970AB4185404}"/>
              </a:ext>
            </a:extLst>
          </p:cNvPr>
          <p:cNvPicPr>
            <a:picLocks noChangeAspect="1"/>
          </p:cNvPicPr>
          <p:nvPr/>
        </p:nvPicPr>
        <p:blipFill>
          <a:blip r:embed="rId2"/>
          <a:stretch>
            <a:fillRect/>
          </a:stretch>
        </p:blipFill>
        <p:spPr>
          <a:xfrm>
            <a:off x="4347032" y="993562"/>
            <a:ext cx="3763608" cy="2975744"/>
          </a:xfrm>
          <a:prstGeom prst="rect">
            <a:avLst/>
          </a:prstGeom>
        </p:spPr>
      </p:pic>
      <p:pic>
        <p:nvPicPr>
          <p:cNvPr id="4" name="Picture 3">
            <a:extLst>
              <a:ext uri="{FF2B5EF4-FFF2-40B4-BE49-F238E27FC236}">
                <a16:creationId xmlns:a16="http://schemas.microsoft.com/office/drawing/2014/main" id="{B91DBE62-D667-4FCC-813F-F7657EE2E55B}"/>
              </a:ext>
            </a:extLst>
          </p:cNvPr>
          <p:cNvPicPr>
            <a:picLocks noChangeAspect="1"/>
          </p:cNvPicPr>
          <p:nvPr/>
        </p:nvPicPr>
        <p:blipFill>
          <a:blip r:embed="rId3"/>
          <a:stretch>
            <a:fillRect/>
          </a:stretch>
        </p:blipFill>
        <p:spPr>
          <a:xfrm>
            <a:off x="8400718" y="993562"/>
            <a:ext cx="3667021" cy="2968542"/>
          </a:xfrm>
          <a:prstGeom prst="rect">
            <a:avLst/>
          </a:prstGeom>
        </p:spPr>
      </p:pic>
      <p:pic>
        <p:nvPicPr>
          <p:cNvPr id="5" name="Picture 4">
            <a:extLst>
              <a:ext uri="{FF2B5EF4-FFF2-40B4-BE49-F238E27FC236}">
                <a16:creationId xmlns:a16="http://schemas.microsoft.com/office/drawing/2014/main" id="{1418CD73-9B65-4165-919E-8CA2390A83EA}"/>
              </a:ext>
            </a:extLst>
          </p:cNvPr>
          <p:cNvPicPr>
            <a:picLocks noChangeAspect="1"/>
          </p:cNvPicPr>
          <p:nvPr/>
        </p:nvPicPr>
        <p:blipFill>
          <a:blip r:embed="rId4"/>
          <a:stretch>
            <a:fillRect/>
          </a:stretch>
        </p:blipFill>
        <p:spPr>
          <a:xfrm>
            <a:off x="397261" y="993562"/>
            <a:ext cx="3659693" cy="2968542"/>
          </a:xfrm>
          <a:prstGeom prst="rect">
            <a:avLst/>
          </a:prstGeom>
        </p:spPr>
      </p:pic>
      <p:sp>
        <p:nvSpPr>
          <p:cNvPr id="7" name="TextBox 6">
            <a:extLst>
              <a:ext uri="{FF2B5EF4-FFF2-40B4-BE49-F238E27FC236}">
                <a16:creationId xmlns:a16="http://schemas.microsoft.com/office/drawing/2014/main" id="{5C07FFD7-91BB-41BF-A984-01FD6A846EED}"/>
              </a:ext>
            </a:extLst>
          </p:cNvPr>
          <p:cNvSpPr txBox="1"/>
          <p:nvPr/>
        </p:nvSpPr>
        <p:spPr>
          <a:xfrm>
            <a:off x="1659425" y="3976320"/>
            <a:ext cx="656391" cy="369332"/>
          </a:xfrm>
          <a:prstGeom prst="rect">
            <a:avLst/>
          </a:prstGeom>
          <a:noFill/>
        </p:spPr>
        <p:txBody>
          <a:bodyPr wrap="square" rtlCol="0">
            <a:spAutoFit/>
          </a:bodyPr>
          <a:lstStyle/>
          <a:p>
            <a:r>
              <a:rPr lang="en-GB" dirty="0">
                <a:effectLst>
                  <a:outerShdw blurRad="38100" dist="38100" dir="2700000" algn="tl">
                    <a:srgbClr val="000000">
                      <a:alpha val="43137"/>
                    </a:srgbClr>
                  </a:outerShdw>
                </a:effectLst>
              </a:rPr>
              <a:t>KNN</a:t>
            </a:r>
          </a:p>
        </p:txBody>
      </p:sp>
      <p:sp>
        <p:nvSpPr>
          <p:cNvPr id="9" name="TextBox 8">
            <a:extLst>
              <a:ext uri="{FF2B5EF4-FFF2-40B4-BE49-F238E27FC236}">
                <a16:creationId xmlns:a16="http://schemas.microsoft.com/office/drawing/2014/main" id="{E67649DE-9AD1-42A4-B64B-9E2300147222}"/>
              </a:ext>
            </a:extLst>
          </p:cNvPr>
          <p:cNvSpPr txBox="1"/>
          <p:nvPr/>
        </p:nvSpPr>
        <p:spPr>
          <a:xfrm>
            <a:off x="5794475" y="3966422"/>
            <a:ext cx="436979" cy="369332"/>
          </a:xfrm>
          <a:prstGeom prst="rect">
            <a:avLst/>
          </a:prstGeom>
          <a:noFill/>
        </p:spPr>
        <p:txBody>
          <a:bodyPr wrap="none" rtlCol="0">
            <a:spAutoFit/>
          </a:bodyPr>
          <a:lstStyle/>
          <a:p>
            <a:r>
              <a:rPr lang="en-GB" dirty="0">
                <a:effectLst>
                  <a:outerShdw blurRad="38100" dist="38100" dir="2700000" algn="tl">
                    <a:srgbClr val="000000">
                      <a:alpha val="43137"/>
                    </a:srgbClr>
                  </a:outerShdw>
                </a:effectLst>
              </a:rPr>
              <a:t>DT</a:t>
            </a:r>
          </a:p>
        </p:txBody>
      </p:sp>
      <p:sp>
        <p:nvSpPr>
          <p:cNvPr id="11" name="TextBox 10">
            <a:extLst>
              <a:ext uri="{FF2B5EF4-FFF2-40B4-BE49-F238E27FC236}">
                <a16:creationId xmlns:a16="http://schemas.microsoft.com/office/drawing/2014/main" id="{A1ACDFCB-FE68-478E-9CDA-597DB41B0761}"/>
              </a:ext>
            </a:extLst>
          </p:cNvPr>
          <p:cNvSpPr txBox="1"/>
          <p:nvPr/>
        </p:nvSpPr>
        <p:spPr>
          <a:xfrm>
            <a:off x="8196217" y="3860152"/>
            <a:ext cx="3970318" cy="369332"/>
          </a:xfrm>
          <a:prstGeom prst="rect">
            <a:avLst/>
          </a:prstGeom>
          <a:noFill/>
        </p:spPr>
        <p:txBody>
          <a:bodyPr wrap="none" rtlCol="0">
            <a:spAutoFit/>
          </a:bodyPr>
          <a:lstStyle/>
          <a:p>
            <a:r>
              <a:rPr lang="en-GB" dirty="0">
                <a:effectLst>
                  <a:outerShdw blurRad="38100" dist="38100" dir="2700000" algn="tl">
                    <a:srgbClr val="000000">
                      <a:alpha val="43137"/>
                    </a:srgbClr>
                  </a:outerShdw>
                </a:effectLst>
              </a:rPr>
              <a:t>GBDT (</a:t>
            </a:r>
            <a:r>
              <a:rPr lang="en-GB" dirty="0" err="1">
                <a:effectLst>
                  <a:outerShdw blurRad="38100" dist="38100" dir="2700000" algn="tl">
                    <a:srgbClr val="000000">
                      <a:alpha val="43137"/>
                    </a:srgbClr>
                  </a:outerShdw>
                </a:effectLst>
              </a:rPr>
              <a:t>max_depth</a:t>
            </a:r>
            <a:r>
              <a:rPr lang="en-GB" dirty="0">
                <a:effectLst>
                  <a:outerShdw blurRad="38100" dist="38100" dir="2700000" algn="tl">
                    <a:srgbClr val="000000">
                      <a:alpha val="43137"/>
                    </a:srgbClr>
                  </a:outerShdw>
                </a:effectLst>
              </a:rPr>
              <a:t>=5, </a:t>
            </a:r>
            <a:r>
              <a:rPr lang="en-GB" dirty="0" err="1">
                <a:effectLst>
                  <a:outerShdw blurRad="38100" dist="38100" dir="2700000" algn="tl">
                    <a:srgbClr val="000000">
                      <a:alpha val="43137"/>
                    </a:srgbClr>
                  </a:outerShdw>
                </a:effectLst>
              </a:rPr>
              <a:t>learning_rate</a:t>
            </a:r>
            <a:r>
              <a:rPr lang="en-GB" dirty="0">
                <a:effectLst>
                  <a:outerShdw blurRad="38100" dist="38100" dir="2700000" algn="tl">
                    <a:srgbClr val="000000">
                      <a:alpha val="43137"/>
                    </a:srgbClr>
                  </a:outerShdw>
                </a:effectLst>
              </a:rPr>
              <a:t>=0.2)</a:t>
            </a:r>
          </a:p>
        </p:txBody>
      </p:sp>
      <p:sp>
        <p:nvSpPr>
          <p:cNvPr id="12" name="TextBox 11">
            <a:extLst>
              <a:ext uri="{FF2B5EF4-FFF2-40B4-BE49-F238E27FC236}">
                <a16:creationId xmlns:a16="http://schemas.microsoft.com/office/drawing/2014/main" id="{D87B028D-6C57-4DB7-8B1C-E74FDA878645}"/>
              </a:ext>
            </a:extLst>
          </p:cNvPr>
          <p:cNvSpPr txBox="1"/>
          <p:nvPr/>
        </p:nvSpPr>
        <p:spPr>
          <a:xfrm>
            <a:off x="0" y="5014686"/>
            <a:ext cx="12166535" cy="369332"/>
          </a:xfrm>
          <a:prstGeom prst="rect">
            <a:avLst/>
          </a:prstGeom>
          <a:noFill/>
        </p:spPr>
        <p:txBody>
          <a:bodyPr wrap="square" rtlCol="0">
            <a:spAutoFit/>
          </a:bodyPr>
          <a:lstStyle/>
          <a:p>
            <a:pPr algn="ctr"/>
            <a:r>
              <a:rPr lang="en-GB" b="1" dirty="0"/>
              <a:t>Confusion matrices from cross validation</a:t>
            </a:r>
          </a:p>
        </p:txBody>
      </p:sp>
    </p:spTree>
    <p:extLst>
      <p:ext uri="{BB962C8B-B14F-4D97-AF65-F5344CB8AC3E}">
        <p14:creationId xmlns:p14="http://schemas.microsoft.com/office/powerpoint/2010/main" val="2222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3C05-03D1-4739-B0FF-4FFE8572FBD3}"/>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Discussion</a:t>
            </a:r>
          </a:p>
        </p:txBody>
      </p:sp>
      <p:sp>
        <p:nvSpPr>
          <p:cNvPr id="3" name="Content Placeholder 2">
            <a:extLst>
              <a:ext uri="{FF2B5EF4-FFF2-40B4-BE49-F238E27FC236}">
                <a16:creationId xmlns:a16="http://schemas.microsoft.com/office/drawing/2014/main" id="{2794A895-D08F-47B0-89D2-189BD05ECAC3}"/>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Overall, the KNN classifier produced the best performance (F1-score=66%) in the final model testing</a:t>
            </a:r>
          </a:p>
          <a:p>
            <a:pPr>
              <a:buFont typeface="Wingdings" panose="05000000000000000000" pitchFamily="2" charset="2"/>
              <a:buChar char="§"/>
            </a:pPr>
            <a:r>
              <a:rPr lang="en-US" dirty="0"/>
              <a:t>Training and testing performance scores were very comparable with the final test scores indicating that there was no overfitting</a:t>
            </a:r>
          </a:p>
          <a:p>
            <a:pPr>
              <a:buFont typeface="Wingdings" panose="05000000000000000000" pitchFamily="2" charset="2"/>
              <a:buChar char="§"/>
            </a:pPr>
            <a:r>
              <a:rPr lang="en-US" dirty="0"/>
              <a:t>However, a performance score of 66% indicated that there was room for further refinements in the model development</a:t>
            </a:r>
          </a:p>
          <a:p>
            <a:pPr>
              <a:buFont typeface="Wingdings" panose="05000000000000000000" pitchFamily="2" charset="2"/>
              <a:buChar char="§"/>
            </a:pPr>
            <a:r>
              <a:rPr lang="en-US" dirty="0"/>
              <a:t>The final testing scores revealed improvements in recall (true positive) scores, which is a positive sign as a higher proportion of true positives (severity = injury) would be identified as positive</a:t>
            </a:r>
          </a:p>
          <a:p>
            <a:pPr>
              <a:buFont typeface="Wingdings" panose="05000000000000000000" pitchFamily="2" charset="2"/>
              <a:buChar char="§"/>
            </a:pPr>
            <a:r>
              <a:rPr lang="en-US" dirty="0"/>
              <a:t>Confusion matrices for the selected algorithms confirmed the findings</a:t>
            </a:r>
          </a:p>
        </p:txBody>
      </p:sp>
    </p:spTree>
    <p:extLst>
      <p:ext uri="{BB962C8B-B14F-4D97-AF65-F5344CB8AC3E}">
        <p14:creationId xmlns:p14="http://schemas.microsoft.com/office/powerpoint/2010/main" val="28662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DE0D-9051-E747-9D78-2B18787DD47B}"/>
              </a:ext>
            </a:extLst>
          </p:cNvPr>
          <p:cNvSpPr>
            <a:spLocks noGrp="1"/>
          </p:cNvSpPr>
          <p:nvPr>
            <p:ph type="title"/>
          </p:nvPr>
        </p:nvSpPr>
        <p:spPr>
          <a:solidFill>
            <a:schemeClr val="accent1">
              <a:lumMod val="60000"/>
              <a:lumOff val="40000"/>
            </a:schemeClr>
          </a:solidFill>
        </p:spPr>
        <p:txBody>
          <a:bodyPr/>
          <a:lstStyle/>
          <a:p>
            <a:r>
              <a:rPr lang="en-US" b="1" dirty="0">
                <a:solidFill>
                  <a:schemeClr val="bg1"/>
                </a:solidFill>
                <a:effectLst>
                  <a:outerShdw blurRad="38100" dist="38100" dir="2700000" algn="tl">
                    <a:srgbClr val="000000">
                      <a:alpha val="43137"/>
                    </a:srgbClr>
                  </a:outerShdw>
                </a:effectLst>
              </a:rPr>
              <a:t>Conclusions </a:t>
            </a:r>
          </a:p>
        </p:txBody>
      </p:sp>
      <p:sp>
        <p:nvSpPr>
          <p:cNvPr id="4" name="Text Placeholder 3">
            <a:extLst>
              <a:ext uri="{FF2B5EF4-FFF2-40B4-BE49-F238E27FC236}">
                <a16:creationId xmlns:a16="http://schemas.microsoft.com/office/drawing/2014/main" id="{932413E8-D7AF-2F4C-AB03-418902F58A13}"/>
              </a:ext>
            </a:extLst>
          </p:cNvPr>
          <p:cNvSpPr>
            <a:spLocks noGrp="1"/>
          </p:cNvSpPr>
          <p:nvPr>
            <p:ph type="body" idx="1"/>
          </p:nvPr>
        </p:nvSpPr>
        <p:spPr/>
        <p:txBody>
          <a:bodyPr/>
          <a:lstStyle/>
          <a:p>
            <a:r>
              <a:rPr lang="en-US" dirty="0"/>
              <a:t>Positive</a:t>
            </a:r>
          </a:p>
        </p:txBody>
      </p:sp>
      <p:sp>
        <p:nvSpPr>
          <p:cNvPr id="3" name="Content Placeholder 2">
            <a:extLst>
              <a:ext uri="{FF2B5EF4-FFF2-40B4-BE49-F238E27FC236}">
                <a16:creationId xmlns:a16="http://schemas.microsoft.com/office/drawing/2014/main" id="{4A9BCEF3-7017-3748-8753-3837A6CBA945}"/>
              </a:ext>
            </a:extLst>
          </p:cNvPr>
          <p:cNvSpPr>
            <a:spLocks noGrp="1"/>
          </p:cNvSpPr>
          <p:nvPr>
            <p:ph sz="half" idx="2"/>
          </p:nvPr>
        </p:nvSpPr>
        <p:spPr/>
        <p:txBody>
          <a:bodyPr>
            <a:normAutofit/>
          </a:bodyPr>
          <a:lstStyle/>
          <a:p>
            <a:pPr>
              <a:buFont typeface="Wingdings" panose="05000000000000000000" pitchFamily="2" charset="2"/>
              <a:buChar char="§"/>
            </a:pPr>
            <a:r>
              <a:rPr lang="en-US" dirty="0"/>
              <a:t>Overall, the KNN classifier produced the best performance (F1-score=66%) in the final model testing</a:t>
            </a:r>
          </a:p>
          <a:p>
            <a:pPr>
              <a:buFont typeface="Wingdings" panose="05000000000000000000" pitchFamily="2" charset="2"/>
              <a:buChar char="§"/>
            </a:pPr>
            <a:endParaRPr lang="en-US" dirty="0"/>
          </a:p>
          <a:p>
            <a:pPr>
              <a:buFont typeface="Wingdings" panose="05000000000000000000" pitchFamily="2" charset="2"/>
              <a:buChar char="§"/>
            </a:pPr>
            <a:r>
              <a:rPr lang="en-US" dirty="0"/>
              <a:t>Models showed no overfitting</a:t>
            </a:r>
          </a:p>
        </p:txBody>
      </p:sp>
      <p:sp>
        <p:nvSpPr>
          <p:cNvPr id="5" name="Text Placeholder 4">
            <a:extLst>
              <a:ext uri="{FF2B5EF4-FFF2-40B4-BE49-F238E27FC236}">
                <a16:creationId xmlns:a16="http://schemas.microsoft.com/office/drawing/2014/main" id="{4843F22D-F4B9-8D4F-964A-3A96CA3AD71E}"/>
              </a:ext>
            </a:extLst>
          </p:cNvPr>
          <p:cNvSpPr>
            <a:spLocks noGrp="1"/>
          </p:cNvSpPr>
          <p:nvPr>
            <p:ph type="body" sz="quarter" idx="3"/>
          </p:nvPr>
        </p:nvSpPr>
        <p:spPr/>
        <p:txBody>
          <a:bodyPr/>
          <a:lstStyle/>
          <a:p>
            <a:r>
              <a:rPr lang="en-US" dirty="0"/>
              <a:t>Negative	</a:t>
            </a:r>
          </a:p>
        </p:txBody>
      </p:sp>
      <p:sp>
        <p:nvSpPr>
          <p:cNvPr id="6" name="Content Placeholder 5">
            <a:extLst>
              <a:ext uri="{FF2B5EF4-FFF2-40B4-BE49-F238E27FC236}">
                <a16:creationId xmlns:a16="http://schemas.microsoft.com/office/drawing/2014/main" id="{F1FF1C12-127F-2F49-9672-39BB0C819234}"/>
              </a:ext>
            </a:extLst>
          </p:cNvPr>
          <p:cNvSpPr>
            <a:spLocks noGrp="1"/>
          </p:cNvSpPr>
          <p:nvPr>
            <p:ph sz="quarter" idx="4"/>
          </p:nvPr>
        </p:nvSpPr>
        <p:spPr/>
        <p:txBody>
          <a:bodyPr>
            <a:normAutofit/>
          </a:bodyPr>
          <a:lstStyle/>
          <a:p>
            <a:pPr>
              <a:buFont typeface="Wingdings" panose="05000000000000000000" pitchFamily="2" charset="2"/>
              <a:buChar char="§"/>
            </a:pPr>
            <a:r>
              <a:rPr lang="en-US" dirty="0"/>
              <a:t>With a performance score of 66% indicated that the model development could be further improved</a:t>
            </a:r>
          </a:p>
        </p:txBody>
      </p:sp>
    </p:spTree>
    <p:extLst>
      <p:ext uri="{BB962C8B-B14F-4D97-AF65-F5344CB8AC3E}">
        <p14:creationId xmlns:p14="http://schemas.microsoft.com/office/powerpoint/2010/main" val="123349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37AD-A1D6-4275-8075-80CACD3F5770}"/>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649E5E5B-0B43-41C8-AE2E-B74DCA427709}"/>
              </a:ext>
            </a:extLst>
          </p:cNvPr>
          <p:cNvSpPr>
            <a:spLocks noGrp="1"/>
          </p:cNvSpPr>
          <p:nvPr>
            <p:ph idx="1"/>
          </p:nvPr>
        </p:nvSpPr>
        <p:spPr>
          <a:xfrm>
            <a:off x="838200" y="1531256"/>
            <a:ext cx="10515600" cy="5595257"/>
          </a:xfrm>
        </p:spPr>
        <p:txBody>
          <a:bodyPr>
            <a:normAutofit fontScale="55000" lnSpcReduction="20000"/>
          </a:bodyPr>
          <a:lstStyle/>
          <a:p>
            <a:pPr marL="514350" indent="-514350">
              <a:buFont typeface="+mj-lt"/>
              <a:buAutoNum type="arabicParenR"/>
            </a:pPr>
            <a:r>
              <a:rPr lang="en-GB" dirty="0" err="1"/>
              <a:t>Assi</a:t>
            </a:r>
            <a:r>
              <a:rPr lang="en-GB" dirty="0"/>
              <a:t>, K., Rahman, S. M., Mansoor, U., &amp; </a:t>
            </a:r>
            <a:r>
              <a:rPr lang="en-GB" dirty="0" err="1"/>
              <a:t>Ratrout</a:t>
            </a:r>
            <a:r>
              <a:rPr lang="en-GB" dirty="0"/>
              <a:t>, N. (2020). Predicting crash injury severity with machine learning algorithm synergized with clustering technique: A promising protocol. International Journal of Environmental Research and Public Health, 17(15), 5497. https://doi.org/10.3390/ijerph17155497</a:t>
            </a:r>
          </a:p>
          <a:p>
            <a:pPr marL="514350" indent="-514350">
              <a:buFont typeface="+mj-lt"/>
              <a:buAutoNum type="arabicParenR"/>
            </a:pPr>
            <a:r>
              <a:rPr lang="en-GB" dirty="0" err="1"/>
              <a:t>Bronshtein</a:t>
            </a:r>
            <a:r>
              <a:rPr lang="en-GB" dirty="0"/>
              <a:t>, A. (2019, May 6). A quick introduction to k-nearest </a:t>
            </a:r>
            <a:r>
              <a:rPr lang="en-GB" dirty="0" err="1"/>
              <a:t>neighbors</a:t>
            </a:r>
            <a:r>
              <a:rPr lang="en-GB" dirty="0"/>
              <a:t> algorithm. Medium. https://blog.usejournal.com/a-quick-introduction-to-k-nearest-neighbors-algorithm-62214cea29c7</a:t>
            </a:r>
          </a:p>
          <a:p>
            <a:pPr marL="514350" indent="-514350">
              <a:buFont typeface="+mj-lt"/>
              <a:buAutoNum type="arabicParenR"/>
            </a:pPr>
            <a:r>
              <a:rPr lang="en-GB" dirty="0"/>
              <a:t>Du, C.-J., &amp; Sun, D.-W. (2008). Object classification methods. In D.-W. Sun (Ed.), Computer Vision Technology for Food Quality Evaluation (pp. 81–107). Academic Press. https://doi.org/10.1016/B978-012373642-0.50007-7</a:t>
            </a:r>
          </a:p>
          <a:p>
            <a:pPr marL="514350" indent="-514350">
              <a:buFont typeface="+mj-lt"/>
              <a:buAutoNum type="arabicParenR"/>
            </a:pPr>
            <a:r>
              <a:rPr lang="en-GB" dirty="0" err="1"/>
              <a:t>EliteDataScience</a:t>
            </a:r>
            <a:r>
              <a:rPr lang="en-GB" dirty="0"/>
              <a:t>. (2017, July 5). How to Handle Imbalanced Classes in Machine Learning. </a:t>
            </a:r>
            <a:r>
              <a:rPr lang="en-GB" dirty="0" err="1"/>
              <a:t>EliteDataScience</a:t>
            </a:r>
            <a:r>
              <a:rPr lang="en-GB" dirty="0"/>
              <a:t>. https://elitedatascience.com/imbalanced-classes</a:t>
            </a:r>
          </a:p>
          <a:p>
            <a:pPr marL="514350" indent="-514350">
              <a:buFont typeface="+mj-lt"/>
              <a:buAutoNum type="arabicParenR"/>
            </a:pPr>
            <a:r>
              <a:rPr lang="en-GB" dirty="0" err="1"/>
              <a:t>Gebresenbet</a:t>
            </a:r>
            <a:r>
              <a:rPr lang="en-GB" dirty="0"/>
              <a:t>, R. F., &amp; Aliyu, A. D. (2019). Injury severity level and associated factors among road traffic accident victims attending emergency department of </a:t>
            </a:r>
            <a:r>
              <a:rPr lang="en-GB" dirty="0" err="1"/>
              <a:t>Tirunesh</a:t>
            </a:r>
            <a:r>
              <a:rPr lang="en-GB" dirty="0"/>
              <a:t> Beijing Hospital, Addis Ababa, Ethiopia: A cross sectional hospital-based study. </a:t>
            </a:r>
            <a:r>
              <a:rPr lang="en-GB" dirty="0" err="1"/>
              <a:t>PloS</a:t>
            </a:r>
            <a:r>
              <a:rPr lang="en-GB" dirty="0"/>
              <a:t> One, 14(9), e0222793. https://doi.org/10.1371/journal.pone.0222793</a:t>
            </a:r>
          </a:p>
          <a:p>
            <a:pPr marL="514350" indent="-514350">
              <a:buFont typeface="+mj-lt"/>
              <a:buAutoNum type="arabicParenR"/>
            </a:pPr>
            <a:r>
              <a:rPr lang="en-GB" dirty="0" err="1"/>
              <a:t>Huilgol</a:t>
            </a:r>
            <a:r>
              <a:rPr lang="en-GB" dirty="0"/>
              <a:t>, P. (2019, August 24). Accuracy vs. F1-Score. Medium. https://medium.com/analytics-vidhya/accuracy-vs-f1-score-6258237beca2</a:t>
            </a:r>
          </a:p>
          <a:p>
            <a:pPr marL="514350" indent="-514350">
              <a:buFont typeface="+mj-lt"/>
              <a:buAutoNum type="arabicParenR"/>
            </a:pPr>
            <a:r>
              <a:rPr lang="en-GB" dirty="0" err="1"/>
              <a:t>Moosavi</a:t>
            </a:r>
            <a:r>
              <a:rPr lang="en-GB" dirty="0"/>
              <a:t>, S., </a:t>
            </a:r>
            <a:r>
              <a:rPr lang="en-GB" dirty="0" err="1"/>
              <a:t>Samavatian</a:t>
            </a:r>
            <a:r>
              <a:rPr lang="en-GB" dirty="0"/>
              <a:t>, M. H., Parthasarathy, S., Teodorescu, R., &amp; Ramnath, R. (2019). Accident risk prediction based on heterogeneous sparse data: New dataset and insights. Proceedings of the 27th ACM SIGSPATIAL International Conference on Advances in Geographic Information Systems, 33–42. https://doi.org/10.1145/3347146.3359078</a:t>
            </a:r>
          </a:p>
          <a:p>
            <a:pPr marL="514350" indent="-514350">
              <a:buFont typeface="+mj-lt"/>
              <a:buAutoNum type="arabicParenR"/>
            </a:pPr>
            <a:r>
              <a:rPr lang="en-GB" dirty="0" err="1"/>
              <a:t>Navlani</a:t>
            </a:r>
            <a:r>
              <a:rPr lang="en-GB" dirty="0"/>
              <a:t>, A. (2018, August 2). KNN classification using scikit-learn. </a:t>
            </a:r>
            <a:r>
              <a:rPr lang="en-GB" dirty="0" err="1"/>
              <a:t>DataCamp</a:t>
            </a:r>
            <a:r>
              <a:rPr lang="en-GB" dirty="0"/>
              <a:t> Community. https://www.datacamp.com/community/tutorials/k-nearest-neighbor-classification-scikit-learn</a:t>
            </a:r>
          </a:p>
          <a:p>
            <a:pPr marL="514350" indent="-514350">
              <a:buFont typeface="+mj-lt"/>
              <a:buAutoNum type="arabicParenR"/>
            </a:pPr>
            <a:r>
              <a:rPr lang="en-GB" dirty="0"/>
              <a:t>Ramya, S., Reshma, SK., </a:t>
            </a:r>
            <a:r>
              <a:rPr lang="en-GB" dirty="0" err="1"/>
              <a:t>Manogna</a:t>
            </a:r>
            <a:r>
              <a:rPr lang="en-GB" dirty="0"/>
              <a:t>, V. D., Saroja, Y. S., &amp; Gandhi, G. S. (2019). Accident severity prediction using data mining methods. International Journal of Scientific Research in Computer Science Engineering and Information Technology, 5(2), 528–536. https://doi.org/10.32628/CSEIT195293</a:t>
            </a:r>
          </a:p>
          <a:p>
            <a:pPr marL="514350" indent="-514350">
              <a:buFont typeface="+mj-lt"/>
              <a:buAutoNum type="arabicParenR"/>
            </a:pPr>
            <a:r>
              <a:rPr lang="en-GB" dirty="0"/>
              <a:t>Sam, E. F., Blay, D. K., </a:t>
            </a:r>
            <a:r>
              <a:rPr lang="en-GB" dirty="0" err="1"/>
              <a:t>Antwi</a:t>
            </a:r>
            <a:r>
              <a:rPr lang="en-GB" dirty="0"/>
              <a:t>, S., </a:t>
            </a:r>
            <a:r>
              <a:rPr lang="en-GB" dirty="0" err="1"/>
              <a:t>Anaafi</a:t>
            </a:r>
            <a:r>
              <a:rPr lang="en-GB" dirty="0"/>
              <a:t>, C., &amp; </a:t>
            </a:r>
            <a:r>
              <a:rPr lang="en-GB" dirty="0" err="1"/>
              <a:t>Adoma</a:t>
            </a:r>
            <a:r>
              <a:rPr lang="en-GB" dirty="0"/>
              <a:t>, J. A. (2019). Pre-hospital and trauma care to road traffic accident victims: Experiences of residents living along accident-prone highways in Ghana. In Emergency Medicine and Trauma. </a:t>
            </a:r>
            <a:r>
              <a:rPr lang="en-GB" dirty="0" err="1"/>
              <a:t>IntechOpen</a:t>
            </a:r>
            <a:r>
              <a:rPr lang="en-GB" dirty="0"/>
              <a:t>. https://doi.org/10.5772/intechopen.86118</a:t>
            </a:r>
          </a:p>
        </p:txBody>
      </p:sp>
    </p:spTree>
    <p:extLst>
      <p:ext uri="{BB962C8B-B14F-4D97-AF65-F5344CB8AC3E}">
        <p14:creationId xmlns:p14="http://schemas.microsoft.com/office/powerpoint/2010/main" val="2846557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37AD-A1D6-4275-8075-80CACD3F5770}"/>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References …</a:t>
            </a:r>
          </a:p>
        </p:txBody>
      </p:sp>
      <p:sp>
        <p:nvSpPr>
          <p:cNvPr id="3" name="Content Placeholder 2">
            <a:extLst>
              <a:ext uri="{FF2B5EF4-FFF2-40B4-BE49-F238E27FC236}">
                <a16:creationId xmlns:a16="http://schemas.microsoft.com/office/drawing/2014/main" id="{649E5E5B-0B43-41C8-AE2E-B74DCA427709}"/>
              </a:ext>
            </a:extLst>
          </p:cNvPr>
          <p:cNvSpPr>
            <a:spLocks noGrp="1"/>
          </p:cNvSpPr>
          <p:nvPr>
            <p:ph idx="1"/>
          </p:nvPr>
        </p:nvSpPr>
        <p:spPr>
          <a:xfrm>
            <a:off x="838200" y="1578885"/>
            <a:ext cx="10515600" cy="4081686"/>
          </a:xfrm>
        </p:spPr>
        <p:txBody>
          <a:bodyPr>
            <a:normAutofit fontScale="62500" lnSpcReduction="20000"/>
          </a:bodyPr>
          <a:lstStyle/>
          <a:p>
            <a:pPr marL="514350" indent="-514350">
              <a:buFont typeface="+mj-lt"/>
              <a:buAutoNum type="arabicParenR" startAt="11"/>
            </a:pPr>
            <a:r>
              <a:rPr lang="en-GB" dirty="0"/>
              <a:t>Sanjay, M. (2020, August 19). Why and how to cross validate a model? Medium. https://towardsdatascience.com/why-and-how-to-cross-validate-a-model-d6424b45261f</a:t>
            </a:r>
          </a:p>
          <a:p>
            <a:pPr marL="514350" indent="-514350">
              <a:buFont typeface="+mj-lt"/>
              <a:buAutoNum type="arabicParenR" startAt="11"/>
            </a:pPr>
            <a:r>
              <a:rPr lang="en-GB" dirty="0" err="1"/>
              <a:t>Serengil</a:t>
            </a:r>
            <a:r>
              <a:rPr lang="en-GB" dirty="0"/>
              <a:t>, S. (2020, April 6). Feature importance in decision trees. </a:t>
            </a:r>
            <a:r>
              <a:rPr lang="en-GB" dirty="0" err="1"/>
              <a:t>Sefik</a:t>
            </a:r>
            <a:r>
              <a:rPr lang="en-GB" dirty="0"/>
              <a:t> </a:t>
            </a:r>
            <a:r>
              <a:rPr lang="en-GB" dirty="0" err="1"/>
              <a:t>Ilkin</a:t>
            </a:r>
            <a:r>
              <a:rPr lang="en-GB" dirty="0"/>
              <a:t> </a:t>
            </a:r>
            <a:r>
              <a:rPr lang="en-GB" dirty="0" err="1"/>
              <a:t>Serengil</a:t>
            </a:r>
            <a:r>
              <a:rPr lang="en-GB" dirty="0"/>
              <a:t>. https://sefiks.com/2020/04/06/feature-importance-in-decision-trees/</a:t>
            </a:r>
          </a:p>
          <a:p>
            <a:pPr marL="514350" indent="-514350">
              <a:buFont typeface="+mj-lt"/>
              <a:buAutoNum type="arabicParenR" startAt="11"/>
            </a:pPr>
            <a:r>
              <a:rPr lang="en-GB" dirty="0" err="1"/>
              <a:t>StackExchange</a:t>
            </a:r>
            <a:r>
              <a:rPr lang="en-GB" dirty="0"/>
              <a:t>. (n.d.). Combining Latitude/Longitude position into single feature—Data Science Stack Exchange. Retrieved September 4, 2020, from https://datascience.stackexchange.com/questions/49553/combining-latitude-longitude-position-into-single-feature</a:t>
            </a:r>
          </a:p>
          <a:p>
            <a:pPr marL="514350" indent="-514350">
              <a:buFont typeface="+mj-lt"/>
              <a:buAutoNum type="arabicParenR" startAt="11"/>
            </a:pPr>
            <a:r>
              <a:rPr lang="en-GB" dirty="0"/>
              <a:t>Tyagi, P. (2019, January 7). Decision Tree. Medium. https://medium.com/@pytyagi/decision-tree-ac0c9e3b8258</a:t>
            </a:r>
          </a:p>
          <a:p>
            <a:pPr marL="514350" indent="-514350">
              <a:buFont typeface="+mj-lt"/>
              <a:buAutoNum type="arabicParenR" startAt="11"/>
            </a:pPr>
            <a:r>
              <a:rPr lang="en-GB" dirty="0"/>
              <a:t>Vickery, R. (2020, April 28). The art of finding the best features for machine learning. Medium. https://towardsdatascience.com/the-art-of-finding-the-best-features-for-machine-learning-a9074e2ca60d</a:t>
            </a:r>
          </a:p>
          <a:p>
            <a:pPr marL="514350" indent="-514350">
              <a:buFont typeface="+mj-lt"/>
              <a:buAutoNum type="arabicParenR" startAt="11"/>
            </a:pPr>
            <a:r>
              <a:rPr lang="en-GB" dirty="0"/>
              <a:t>Xuan, P., Sun, C., Zhang, T., Ye, Y., Shen, T., &amp; Dong, Y. (2019). Gradient boosting decision tree-based method for predicting interactions between target genes and drugs. Frontiers in Genetics, 10, 1–11. https://doi.org/10.3389/fgene.2019.00459</a:t>
            </a:r>
          </a:p>
          <a:p>
            <a:pPr marL="514350" indent="-514350">
              <a:buFont typeface="+mj-lt"/>
              <a:buAutoNum type="arabicParenR" startAt="11"/>
            </a:pPr>
            <a:endParaRPr lang="en-GB" dirty="0"/>
          </a:p>
        </p:txBody>
      </p:sp>
    </p:spTree>
    <p:extLst>
      <p:ext uri="{BB962C8B-B14F-4D97-AF65-F5344CB8AC3E}">
        <p14:creationId xmlns:p14="http://schemas.microsoft.com/office/powerpoint/2010/main" val="396725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52976D-9A7C-A74A-BBCA-28E9164AB443}"/>
              </a:ext>
            </a:extLst>
          </p:cNvPr>
          <p:cNvSpPr>
            <a:spLocks noGrp="1"/>
          </p:cNvSpPr>
          <p:nvPr>
            <p:ph type="title"/>
          </p:nvPr>
        </p:nvSpPr>
        <p:spPr>
          <a:xfrm>
            <a:off x="657302" y="1012004"/>
            <a:ext cx="3827612" cy="4795408"/>
          </a:xfrm>
        </p:spPr>
        <p:txBody>
          <a:bodyPr>
            <a:normAutofit/>
          </a:bodyPr>
          <a:lstStyle/>
          <a:p>
            <a:r>
              <a:rPr lang="en-US" dirty="0">
                <a:solidFill>
                  <a:srgbClr val="FFFFFF"/>
                </a:solidFill>
              </a:rPr>
              <a:t>Report Overview</a:t>
            </a:r>
          </a:p>
        </p:txBody>
      </p:sp>
      <p:graphicFrame>
        <p:nvGraphicFramePr>
          <p:cNvPr id="5" name="Content Placeholder 2">
            <a:extLst>
              <a:ext uri="{FF2B5EF4-FFF2-40B4-BE49-F238E27FC236}">
                <a16:creationId xmlns:a16="http://schemas.microsoft.com/office/drawing/2014/main" id="{112080C0-4C7D-4BD8-872F-B9AB3534EEDF}"/>
              </a:ext>
            </a:extLst>
          </p:cNvPr>
          <p:cNvGraphicFramePr>
            <a:graphicFrameLocks noGrp="1"/>
          </p:cNvGraphicFramePr>
          <p:nvPr>
            <p:ph idx="1"/>
            <p:extLst>
              <p:ext uri="{D42A27DB-BD31-4B8C-83A1-F6EECF244321}">
                <p14:modId xmlns:p14="http://schemas.microsoft.com/office/powerpoint/2010/main" val="15787238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2809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4FA4F-E8AA-40E5-9631-1716F67CFF01}"/>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Business Understanding</a:t>
            </a:r>
          </a:p>
        </p:txBody>
      </p:sp>
      <p:sp>
        <p:nvSpPr>
          <p:cNvPr id="3" name="Content Placeholder 2">
            <a:extLst>
              <a:ext uri="{FF2B5EF4-FFF2-40B4-BE49-F238E27FC236}">
                <a16:creationId xmlns:a16="http://schemas.microsoft.com/office/drawing/2014/main" id="{07976FFA-4E05-4653-B047-77D1F19F14EB}"/>
              </a:ext>
            </a:extLst>
          </p:cNvPr>
          <p:cNvSpPr>
            <a:spLocks noGrp="1"/>
          </p:cNvSpPr>
          <p:nvPr>
            <p:ph idx="1"/>
          </p:nvPr>
        </p:nvSpPr>
        <p:spPr/>
        <p:txBody>
          <a:bodyPr>
            <a:normAutofit fontScale="85000" lnSpcReduction="20000"/>
          </a:bodyPr>
          <a:lstStyle/>
          <a:p>
            <a:pPr>
              <a:buFont typeface="Wingdings" panose="05000000000000000000" pitchFamily="2" charset="2"/>
              <a:buChar char="§"/>
            </a:pPr>
            <a:r>
              <a:rPr lang="en-US" dirty="0"/>
              <a:t>Road traffic accidents (RTAs) and the associated injuries are a significant public health challenge in countries worldwide</a:t>
            </a:r>
          </a:p>
          <a:p>
            <a:pPr>
              <a:buFont typeface="Wingdings" panose="05000000000000000000" pitchFamily="2" charset="2"/>
              <a:buChar char="§"/>
            </a:pPr>
            <a:r>
              <a:rPr lang="en-US" dirty="0"/>
              <a:t>About 1.25 million people and up to 50 million people are injured yearly, and RTAs represent the 10th leading cause of death globally</a:t>
            </a:r>
          </a:p>
          <a:p>
            <a:pPr>
              <a:buFont typeface="Wingdings" panose="05000000000000000000" pitchFamily="2" charset="2"/>
              <a:buChar char="§"/>
            </a:pPr>
            <a:r>
              <a:rPr lang="en-US" dirty="0"/>
              <a:t>RTAs are also the number one cause of mortality of the young between the ages of 5 and 29</a:t>
            </a:r>
          </a:p>
          <a:p>
            <a:pPr lvl="1">
              <a:buFont typeface="Courier New" panose="02070309020205020404" pitchFamily="49" charset="0"/>
              <a:buChar char="o"/>
            </a:pPr>
            <a:r>
              <a:rPr lang="en-US" dirty="0"/>
              <a:t>Especially in developing countries where timely pre-hospital emergency care and subsequent transportation of accident victims to appropriate health facilities are often limited</a:t>
            </a:r>
          </a:p>
          <a:p>
            <a:pPr>
              <a:buFont typeface="Wingdings" panose="05000000000000000000" pitchFamily="2" charset="2"/>
              <a:buChar char="§"/>
            </a:pPr>
            <a:r>
              <a:rPr lang="en-US" dirty="0"/>
              <a:t>Timely and appropriate medical care of RTA victims can significantly reduce accident and injury outcomes</a:t>
            </a:r>
          </a:p>
          <a:p>
            <a:pPr>
              <a:buFont typeface="Wingdings" panose="05000000000000000000" pitchFamily="2" charset="2"/>
              <a:buChar char="§"/>
            </a:pPr>
            <a:r>
              <a:rPr lang="en-US" dirty="0"/>
              <a:t>RTA victims’ survival can be significantly improved if they are attended to in a timely manner and cared for by appropriate and qualified medical personnel (Sam et al., 2019)</a:t>
            </a:r>
            <a:endParaRPr lang="en-GB" dirty="0"/>
          </a:p>
        </p:txBody>
      </p:sp>
    </p:spTree>
    <p:extLst>
      <p:ext uri="{BB962C8B-B14F-4D97-AF65-F5344CB8AC3E}">
        <p14:creationId xmlns:p14="http://schemas.microsoft.com/office/powerpoint/2010/main" val="123890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8D4B-EDAD-4F51-B725-03630C1F1304}"/>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Objective &amp; Approach</a:t>
            </a:r>
          </a:p>
        </p:txBody>
      </p:sp>
      <p:sp>
        <p:nvSpPr>
          <p:cNvPr id="3" name="Content Placeholder 2">
            <a:extLst>
              <a:ext uri="{FF2B5EF4-FFF2-40B4-BE49-F238E27FC236}">
                <a16:creationId xmlns:a16="http://schemas.microsoft.com/office/drawing/2014/main" id="{4C56DBA9-D2F7-4901-A0F9-F0BBFC12976C}"/>
              </a:ext>
            </a:extLst>
          </p:cNvPr>
          <p:cNvSpPr>
            <a:spLocks noGrp="1"/>
          </p:cNvSpPr>
          <p:nvPr>
            <p:ph idx="1"/>
          </p:nvPr>
        </p:nvSpPr>
        <p:spPr/>
        <p:txBody>
          <a:bodyPr/>
          <a:lstStyle/>
          <a:p>
            <a:pPr>
              <a:buFont typeface="Wingdings" panose="05000000000000000000" pitchFamily="2" charset="2"/>
              <a:buChar char="§"/>
            </a:pPr>
            <a:r>
              <a:rPr lang="en-US" dirty="0"/>
              <a:t>To predict accident severity using machine learning (ML) and factors associated with RTAs</a:t>
            </a:r>
          </a:p>
          <a:p>
            <a:pPr>
              <a:buFont typeface="Wingdings" panose="05000000000000000000" pitchFamily="2" charset="2"/>
              <a:buChar char="§"/>
            </a:pPr>
            <a:r>
              <a:rPr lang="en-US" dirty="0"/>
              <a:t>Capturing such information could help emergency management teams enabling them to predict accident severity, to dispatch of appropriate emergency equipment, vehicle, and personnel or to provide appropriate and timely guidance to the nearest health facility</a:t>
            </a:r>
          </a:p>
          <a:p>
            <a:pPr>
              <a:buFont typeface="Wingdings" panose="05000000000000000000" pitchFamily="2" charset="2"/>
              <a:buChar char="§"/>
            </a:pPr>
            <a:r>
              <a:rPr lang="en-US" dirty="0"/>
              <a:t>Such a capability would empower emergency management teams, trauma centers, and ultimately lead to improvements in road traffic safety, even in remote areas with limited access or emergency services</a:t>
            </a:r>
            <a:endParaRPr lang="en-GB" dirty="0"/>
          </a:p>
        </p:txBody>
      </p:sp>
    </p:spTree>
    <p:extLst>
      <p:ext uri="{BB962C8B-B14F-4D97-AF65-F5344CB8AC3E}">
        <p14:creationId xmlns:p14="http://schemas.microsoft.com/office/powerpoint/2010/main" val="299931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CF64-295E-4AF8-89F4-BA31A25B008D}"/>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Data Understanding</a:t>
            </a:r>
          </a:p>
        </p:txBody>
      </p:sp>
      <p:sp>
        <p:nvSpPr>
          <p:cNvPr id="3" name="Content Placeholder 2">
            <a:extLst>
              <a:ext uri="{FF2B5EF4-FFF2-40B4-BE49-F238E27FC236}">
                <a16:creationId xmlns:a16="http://schemas.microsoft.com/office/drawing/2014/main" id="{592EC669-F87C-481C-AB48-1D2D46ADAE98}"/>
              </a:ext>
            </a:extLst>
          </p:cNvPr>
          <p:cNvSpPr>
            <a:spLocks noGrp="1"/>
          </p:cNvSpPr>
          <p:nvPr>
            <p:ph idx="1"/>
          </p:nvPr>
        </p:nvSpPr>
        <p:spPr/>
        <p:txBody>
          <a:bodyPr>
            <a:normAutofit/>
          </a:bodyPr>
          <a:lstStyle/>
          <a:p>
            <a:pPr>
              <a:buFont typeface="Wingdings" panose="05000000000000000000" pitchFamily="2" charset="2"/>
              <a:buChar char="§"/>
            </a:pPr>
            <a:r>
              <a:rPr lang="en-US" dirty="0"/>
              <a:t>Data was obtained from a publicly available dataset provided by the Seattle Depart of Transportation (SDOT)</a:t>
            </a:r>
          </a:p>
          <a:p>
            <a:pPr lvl="1">
              <a:buFont typeface="Courier New" panose="02070309020205020404" pitchFamily="49" charset="0"/>
              <a:buChar char="o"/>
            </a:pPr>
            <a:r>
              <a:rPr lang="en-US" dirty="0"/>
              <a:t>Collisions data containing weekly information about accidents in Seattle City for all collision types from 2004 to present</a:t>
            </a:r>
          </a:p>
          <a:p>
            <a:pPr lvl="1">
              <a:buFont typeface="Courier New" panose="02070309020205020404" pitchFamily="49" charset="0"/>
              <a:buChar char="o"/>
            </a:pPr>
            <a:r>
              <a:rPr lang="en-US" dirty="0"/>
              <a:t>Dataset contains a total of 40 attributes, such as the location of the collision, collision type, date and time of collision, and other attributes relevant to RTAs</a:t>
            </a:r>
          </a:p>
          <a:p>
            <a:pPr>
              <a:buFont typeface="Wingdings" panose="05000000000000000000" pitchFamily="2" charset="2"/>
              <a:buChar char="§"/>
            </a:pPr>
            <a:endParaRPr lang="en-US" dirty="0"/>
          </a:p>
          <a:p>
            <a:pPr>
              <a:buFont typeface="Wingdings" panose="05000000000000000000" pitchFamily="2" charset="2"/>
              <a:buChar char="§"/>
            </a:pPr>
            <a:r>
              <a:rPr lang="en-US" dirty="0"/>
              <a:t>Dataset needed to be cleaned and prepared to be valid for Machine Learning model development and testing</a:t>
            </a:r>
          </a:p>
        </p:txBody>
      </p:sp>
    </p:spTree>
    <p:extLst>
      <p:ext uri="{BB962C8B-B14F-4D97-AF65-F5344CB8AC3E}">
        <p14:creationId xmlns:p14="http://schemas.microsoft.com/office/powerpoint/2010/main" val="3141232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7BA0-CAE0-45C0-835B-F636A920DBC6}"/>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Methodology</a:t>
            </a:r>
          </a:p>
        </p:txBody>
      </p:sp>
      <p:sp>
        <p:nvSpPr>
          <p:cNvPr id="3" name="Content Placeholder 2">
            <a:extLst>
              <a:ext uri="{FF2B5EF4-FFF2-40B4-BE49-F238E27FC236}">
                <a16:creationId xmlns:a16="http://schemas.microsoft.com/office/drawing/2014/main" id="{88789510-6633-4FEF-8F2D-203156BA5AFB}"/>
              </a:ext>
            </a:extLst>
          </p:cNvPr>
          <p:cNvSpPr>
            <a:spLocks noGrp="1"/>
          </p:cNvSpPr>
          <p:nvPr>
            <p:ph idx="1"/>
          </p:nvPr>
        </p:nvSpPr>
        <p:spPr/>
        <p:txBody>
          <a:bodyPr/>
          <a:lstStyle/>
          <a:p>
            <a:pPr>
              <a:buFont typeface="Wingdings" panose="05000000000000000000" pitchFamily="2" charset="2"/>
              <a:buChar char="§"/>
            </a:pPr>
            <a:r>
              <a:rPr lang="en-GB" dirty="0"/>
              <a:t>Exploratory Analysis &amp; Visualization</a:t>
            </a:r>
          </a:p>
          <a:p>
            <a:pPr lvl="1">
              <a:buFont typeface="Courier New" panose="02070309020205020404" pitchFamily="49" charset="0"/>
              <a:buChar char="o"/>
            </a:pPr>
            <a:r>
              <a:rPr lang="en-GB" dirty="0"/>
              <a:t>Various visualization techniques and tools used to understand the nature of the dataset attributes (e.g. Pandas and Seaborn)</a:t>
            </a:r>
          </a:p>
          <a:p>
            <a:pPr>
              <a:buFont typeface="Wingdings" panose="05000000000000000000" pitchFamily="2" charset="2"/>
              <a:buChar char="§"/>
            </a:pPr>
            <a:r>
              <a:rPr lang="en-GB" dirty="0"/>
              <a:t>Data Cleaning, Preparation, and Transformation</a:t>
            </a:r>
          </a:p>
          <a:p>
            <a:pPr lvl="1">
              <a:buFont typeface="Courier New" panose="02070309020205020404" pitchFamily="49" charset="0"/>
              <a:buChar char="o"/>
            </a:pPr>
            <a:r>
              <a:rPr lang="en-GB" dirty="0"/>
              <a:t>Removing rows with missing data, binarization, and binning</a:t>
            </a:r>
          </a:p>
          <a:p>
            <a:pPr>
              <a:buFont typeface="Wingdings" panose="05000000000000000000" pitchFamily="2" charset="2"/>
              <a:buChar char="§"/>
            </a:pPr>
            <a:r>
              <a:rPr lang="en-US" dirty="0"/>
              <a:t>Data Transformation</a:t>
            </a:r>
          </a:p>
          <a:p>
            <a:pPr lvl="1">
              <a:buFont typeface="Courier New" panose="02070309020205020404" pitchFamily="49" charset="0"/>
              <a:buChar char="o"/>
            </a:pPr>
            <a:r>
              <a:rPr lang="en-US" dirty="0"/>
              <a:t>Standard scalers used to transform the data</a:t>
            </a:r>
          </a:p>
          <a:p>
            <a:pPr lvl="1">
              <a:buFont typeface="Courier New" panose="02070309020205020404" pitchFamily="49" charset="0"/>
              <a:buChar char="o"/>
            </a:pPr>
            <a:r>
              <a:rPr lang="en-US" dirty="0"/>
              <a:t>Decision Tree algorithm used for feature selection</a:t>
            </a:r>
          </a:p>
          <a:p>
            <a:pPr lvl="1">
              <a:buFont typeface="Courier New" panose="02070309020205020404" pitchFamily="49" charset="0"/>
              <a:buChar char="o"/>
            </a:pPr>
            <a:r>
              <a:rPr lang="en-US" dirty="0"/>
              <a:t>PCA used for dimensionality reduction</a:t>
            </a:r>
          </a:p>
          <a:p>
            <a:pPr>
              <a:buFont typeface="Wingdings" panose="05000000000000000000" pitchFamily="2" charset="2"/>
              <a:buChar char="§"/>
            </a:pPr>
            <a:r>
              <a:rPr lang="en-US" dirty="0"/>
              <a:t>Scikit-Learn for Model Development and Testing</a:t>
            </a:r>
          </a:p>
        </p:txBody>
      </p:sp>
    </p:spTree>
    <p:extLst>
      <p:ext uri="{BB962C8B-B14F-4D97-AF65-F5344CB8AC3E}">
        <p14:creationId xmlns:p14="http://schemas.microsoft.com/office/powerpoint/2010/main" val="2211660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1B7E1-B7C4-42AE-82BC-FA12B5B578CC}"/>
              </a:ext>
            </a:extLst>
          </p:cNvPr>
          <p:cNvPicPr/>
          <p:nvPr/>
        </p:nvPicPr>
        <p:blipFill>
          <a:blip r:embed="rId2"/>
          <a:stretch>
            <a:fillRect/>
          </a:stretch>
        </p:blipFill>
        <p:spPr>
          <a:xfrm>
            <a:off x="729008" y="184498"/>
            <a:ext cx="4436884" cy="2663072"/>
          </a:xfrm>
          <a:prstGeom prst="rect">
            <a:avLst/>
          </a:prstGeom>
        </p:spPr>
      </p:pic>
      <p:pic>
        <p:nvPicPr>
          <p:cNvPr id="5" name="Picture 4">
            <a:extLst>
              <a:ext uri="{FF2B5EF4-FFF2-40B4-BE49-F238E27FC236}">
                <a16:creationId xmlns:a16="http://schemas.microsoft.com/office/drawing/2014/main" id="{7DB022B0-B78A-4BF9-8A68-AEE6FB78A361}"/>
              </a:ext>
            </a:extLst>
          </p:cNvPr>
          <p:cNvPicPr>
            <a:picLocks noChangeAspect="1"/>
          </p:cNvPicPr>
          <p:nvPr/>
        </p:nvPicPr>
        <p:blipFill>
          <a:blip r:embed="rId3"/>
          <a:stretch>
            <a:fillRect/>
          </a:stretch>
        </p:blipFill>
        <p:spPr>
          <a:xfrm>
            <a:off x="5630949" y="92342"/>
            <a:ext cx="5681216" cy="2847384"/>
          </a:xfrm>
          <a:prstGeom prst="rect">
            <a:avLst/>
          </a:prstGeom>
        </p:spPr>
      </p:pic>
      <p:pic>
        <p:nvPicPr>
          <p:cNvPr id="6" name="Picture 5">
            <a:extLst>
              <a:ext uri="{FF2B5EF4-FFF2-40B4-BE49-F238E27FC236}">
                <a16:creationId xmlns:a16="http://schemas.microsoft.com/office/drawing/2014/main" id="{61B15E5F-5B25-4019-885B-D8C841568091}"/>
              </a:ext>
            </a:extLst>
          </p:cNvPr>
          <p:cNvPicPr>
            <a:picLocks noChangeAspect="1"/>
          </p:cNvPicPr>
          <p:nvPr/>
        </p:nvPicPr>
        <p:blipFill>
          <a:blip r:embed="rId4"/>
          <a:srcRect/>
          <a:stretch/>
        </p:blipFill>
        <p:spPr>
          <a:xfrm>
            <a:off x="664223" y="3877147"/>
            <a:ext cx="5377153" cy="2573574"/>
          </a:xfrm>
          <a:prstGeom prst="rect">
            <a:avLst/>
          </a:prstGeom>
        </p:spPr>
      </p:pic>
      <p:pic>
        <p:nvPicPr>
          <p:cNvPr id="8" name="Picture 7">
            <a:extLst>
              <a:ext uri="{FF2B5EF4-FFF2-40B4-BE49-F238E27FC236}">
                <a16:creationId xmlns:a16="http://schemas.microsoft.com/office/drawing/2014/main" id="{5F4A8E93-2ACB-4147-B08D-E85E4B55EBFF}"/>
              </a:ext>
            </a:extLst>
          </p:cNvPr>
          <p:cNvPicPr>
            <a:picLocks noChangeAspect="1"/>
          </p:cNvPicPr>
          <p:nvPr/>
        </p:nvPicPr>
        <p:blipFill>
          <a:blip r:embed="rId5"/>
          <a:srcRect/>
          <a:stretch/>
        </p:blipFill>
        <p:spPr>
          <a:xfrm>
            <a:off x="6177962" y="3877147"/>
            <a:ext cx="5322476" cy="2573574"/>
          </a:xfrm>
          <a:prstGeom prst="rect">
            <a:avLst/>
          </a:prstGeom>
        </p:spPr>
      </p:pic>
      <p:sp>
        <p:nvSpPr>
          <p:cNvPr id="9" name="TextBox 8">
            <a:extLst>
              <a:ext uri="{FF2B5EF4-FFF2-40B4-BE49-F238E27FC236}">
                <a16:creationId xmlns:a16="http://schemas.microsoft.com/office/drawing/2014/main" id="{0CE8D95B-50E4-4BF1-BA8A-1F5208DB2B88}"/>
              </a:ext>
            </a:extLst>
          </p:cNvPr>
          <p:cNvSpPr txBox="1"/>
          <p:nvPr/>
        </p:nvSpPr>
        <p:spPr>
          <a:xfrm>
            <a:off x="0" y="6465235"/>
            <a:ext cx="12192000" cy="400110"/>
          </a:xfrm>
          <a:prstGeom prst="rect">
            <a:avLst/>
          </a:prstGeom>
          <a:noFill/>
        </p:spPr>
        <p:txBody>
          <a:bodyPr wrap="square" rtlCol="0">
            <a:spAutoFit/>
          </a:bodyPr>
          <a:lstStyle/>
          <a:p>
            <a:pPr algn="ctr"/>
            <a:r>
              <a:rPr lang="en-US" sz="2000" b="1" dirty="0"/>
              <a:t>Distribution of collisions by location, hour of the day, person count, and pedestrian count</a:t>
            </a:r>
            <a:endParaRPr lang="en-GB" sz="2000" b="1" dirty="0"/>
          </a:p>
        </p:txBody>
      </p:sp>
    </p:spTree>
    <p:extLst>
      <p:ext uri="{BB962C8B-B14F-4D97-AF65-F5344CB8AC3E}">
        <p14:creationId xmlns:p14="http://schemas.microsoft.com/office/powerpoint/2010/main" val="327120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B15E5F-5B25-4019-885B-D8C841568091}"/>
              </a:ext>
            </a:extLst>
          </p:cNvPr>
          <p:cNvPicPr>
            <a:picLocks noChangeAspect="1"/>
          </p:cNvPicPr>
          <p:nvPr/>
        </p:nvPicPr>
        <p:blipFill>
          <a:blip r:embed="rId2"/>
          <a:stretch>
            <a:fillRect/>
          </a:stretch>
        </p:blipFill>
        <p:spPr>
          <a:xfrm>
            <a:off x="363586" y="575146"/>
            <a:ext cx="5470430" cy="2573574"/>
          </a:xfrm>
          <a:prstGeom prst="rect">
            <a:avLst/>
          </a:prstGeom>
        </p:spPr>
      </p:pic>
      <p:pic>
        <p:nvPicPr>
          <p:cNvPr id="2" name="Picture 1">
            <a:extLst>
              <a:ext uri="{FF2B5EF4-FFF2-40B4-BE49-F238E27FC236}">
                <a16:creationId xmlns:a16="http://schemas.microsoft.com/office/drawing/2014/main" id="{8A64AF32-FE42-4D76-8A30-146B8EF8193D}"/>
              </a:ext>
            </a:extLst>
          </p:cNvPr>
          <p:cNvPicPr>
            <a:picLocks noChangeAspect="1"/>
          </p:cNvPicPr>
          <p:nvPr/>
        </p:nvPicPr>
        <p:blipFill>
          <a:blip r:embed="rId3"/>
          <a:srcRect/>
          <a:stretch/>
        </p:blipFill>
        <p:spPr>
          <a:xfrm>
            <a:off x="6304263" y="575146"/>
            <a:ext cx="5302933" cy="2573574"/>
          </a:xfrm>
          <a:prstGeom prst="rect">
            <a:avLst/>
          </a:prstGeom>
        </p:spPr>
      </p:pic>
      <p:pic>
        <p:nvPicPr>
          <p:cNvPr id="3" name="Picture 2">
            <a:extLst>
              <a:ext uri="{FF2B5EF4-FFF2-40B4-BE49-F238E27FC236}">
                <a16:creationId xmlns:a16="http://schemas.microsoft.com/office/drawing/2014/main" id="{062C193C-7D35-4B77-8217-8F317C22A2A7}"/>
              </a:ext>
            </a:extLst>
          </p:cNvPr>
          <p:cNvPicPr>
            <a:picLocks noChangeAspect="1"/>
          </p:cNvPicPr>
          <p:nvPr/>
        </p:nvPicPr>
        <p:blipFill>
          <a:blip r:embed="rId4"/>
          <a:srcRect/>
          <a:stretch/>
        </p:blipFill>
        <p:spPr>
          <a:xfrm>
            <a:off x="444414" y="3709280"/>
            <a:ext cx="5308773" cy="2573574"/>
          </a:xfrm>
          <a:prstGeom prst="rect">
            <a:avLst/>
          </a:prstGeom>
        </p:spPr>
      </p:pic>
      <p:pic>
        <p:nvPicPr>
          <p:cNvPr id="10" name="Picture 9">
            <a:extLst>
              <a:ext uri="{FF2B5EF4-FFF2-40B4-BE49-F238E27FC236}">
                <a16:creationId xmlns:a16="http://schemas.microsoft.com/office/drawing/2014/main" id="{E7DEDEF9-37AB-4331-A111-7EA09CCC3B52}"/>
              </a:ext>
            </a:extLst>
          </p:cNvPr>
          <p:cNvPicPr>
            <a:picLocks noChangeAspect="1"/>
          </p:cNvPicPr>
          <p:nvPr/>
        </p:nvPicPr>
        <p:blipFill>
          <a:blip r:embed="rId5"/>
          <a:srcRect/>
          <a:stretch/>
        </p:blipFill>
        <p:spPr>
          <a:xfrm>
            <a:off x="6336417" y="3709280"/>
            <a:ext cx="5238625" cy="2573574"/>
          </a:xfrm>
          <a:prstGeom prst="rect">
            <a:avLst/>
          </a:prstGeom>
        </p:spPr>
      </p:pic>
      <p:sp>
        <p:nvSpPr>
          <p:cNvPr id="12" name="TextBox 11">
            <a:extLst>
              <a:ext uri="{FF2B5EF4-FFF2-40B4-BE49-F238E27FC236}">
                <a16:creationId xmlns:a16="http://schemas.microsoft.com/office/drawing/2014/main" id="{329BC65C-E42D-4F28-8561-D2D9671DCFE7}"/>
              </a:ext>
            </a:extLst>
          </p:cNvPr>
          <p:cNvSpPr txBox="1"/>
          <p:nvPr/>
        </p:nvSpPr>
        <p:spPr>
          <a:xfrm>
            <a:off x="0" y="6450721"/>
            <a:ext cx="12192000" cy="400110"/>
          </a:xfrm>
          <a:prstGeom prst="rect">
            <a:avLst/>
          </a:prstGeom>
          <a:noFill/>
        </p:spPr>
        <p:txBody>
          <a:bodyPr wrap="square" rtlCol="0">
            <a:spAutoFit/>
          </a:bodyPr>
          <a:lstStyle/>
          <a:p>
            <a:pPr algn="ctr"/>
            <a:r>
              <a:rPr lang="en-US" sz="2000" b="1" dirty="0"/>
              <a:t>Collisions by number of injuries, serious injuries, fatalities, and number of vehicle involved</a:t>
            </a:r>
            <a:endParaRPr lang="en-GB" sz="2000" b="1" dirty="0"/>
          </a:p>
        </p:txBody>
      </p:sp>
    </p:spTree>
    <p:extLst>
      <p:ext uri="{BB962C8B-B14F-4D97-AF65-F5344CB8AC3E}">
        <p14:creationId xmlns:p14="http://schemas.microsoft.com/office/powerpoint/2010/main" val="167799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B15E5F-5B25-4019-885B-D8C841568091}"/>
              </a:ext>
            </a:extLst>
          </p:cNvPr>
          <p:cNvPicPr>
            <a:picLocks noChangeAspect="1"/>
          </p:cNvPicPr>
          <p:nvPr/>
        </p:nvPicPr>
        <p:blipFill>
          <a:blip r:embed="rId2"/>
          <a:srcRect/>
          <a:stretch/>
        </p:blipFill>
        <p:spPr>
          <a:xfrm>
            <a:off x="500717" y="1961255"/>
            <a:ext cx="5196168" cy="2573574"/>
          </a:xfrm>
          <a:prstGeom prst="rect">
            <a:avLst/>
          </a:prstGeom>
        </p:spPr>
      </p:pic>
      <p:pic>
        <p:nvPicPr>
          <p:cNvPr id="2" name="Picture 1">
            <a:extLst>
              <a:ext uri="{FF2B5EF4-FFF2-40B4-BE49-F238E27FC236}">
                <a16:creationId xmlns:a16="http://schemas.microsoft.com/office/drawing/2014/main" id="{8A64AF32-FE42-4D76-8A30-146B8EF8193D}"/>
              </a:ext>
            </a:extLst>
          </p:cNvPr>
          <p:cNvPicPr>
            <a:picLocks noChangeAspect="1"/>
          </p:cNvPicPr>
          <p:nvPr/>
        </p:nvPicPr>
        <p:blipFill>
          <a:blip r:embed="rId3"/>
          <a:srcRect/>
          <a:stretch/>
        </p:blipFill>
        <p:spPr>
          <a:xfrm>
            <a:off x="6304263" y="1961255"/>
            <a:ext cx="5302933" cy="2573574"/>
          </a:xfrm>
          <a:prstGeom prst="rect">
            <a:avLst/>
          </a:prstGeom>
        </p:spPr>
      </p:pic>
      <p:sp>
        <p:nvSpPr>
          <p:cNvPr id="5" name="TextBox 4">
            <a:extLst>
              <a:ext uri="{FF2B5EF4-FFF2-40B4-BE49-F238E27FC236}">
                <a16:creationId xmlns:a16="http://schemas.microsoft.com/office/drawing/2014/main" id="{CA472F7D-CD96-462C-BAAE-28D2CCA9617B}"/>
              </a:ext>
            </a:extLst>
          </p:cNvPr>
          <p:cNvSpPr txBox="1"/>
          <p:nvPr/>
        </p:nvSpPr>
        <p:spPr>
          <a:xfrm>
            <a:off x="0" y="5058229"/>
            <a:ext cx="12191999" cy="369332"/>
          </a:xfrm>
          <a:prstGeom prst="rect">
            <a:avLst/>
          </a:prstGeom>
          <a:noFill/>
        </p:spPr>
        <p:txBody>
          <a:bodyPr wrap="square" rtlCol="0">
            <a:spAutoFit/>
          </a:bodyPr>
          <a:lstStyle/>
          <a:p>
            <a:pPr algn="ctr"/>
            <a:r>
              <a:rPr lang="en-GB" b="1" dirty="0"/>
              <a:t>Collisions by SDOT code and serious injuries</a:t>
            </a:r>
          </a:p>
        </p:txBody>
      </p:sp>
    </p:spTree>
    <p:extLst>
      <p:ext uri="{BB962C8B-B14F-4D97-AF65-F5344CB8AC3E}">
        <p14:creationId xmlns:p14="http://schemas.microsoft.com/office/powerpoint/2010/main" val="3958247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5B4AA2DFDCF043B2800D4DDDA8748C" ma:contentTypeVersion="12" ma:contentTypeDescription="Create a new document." ma:contentTypeScope="" ma:versionID="ae1dfc1f956e0f63c444836787c3c523">
  <xsd:schema xmlns:xsd="http://www.w3.org/2001/XMLSchema" xmlns:xs="http://www.w3.org/2001/XMLSchema" xmlns:p="http://schemas.microsoft.com/office/2006/metadata/properties" xmlns:ns3="f34ec01d-8259-48d0-84eb-5c2980cc6105" xmlns:ns4="6857f0aa-9ec4-4fd7-b5f4-81499bb043bd" targetNamespace="http://schemas.microsoft.com/office/2006/metadata/properties" ma:root="true" ma:fieldsID="6f04ea8ef7f0b093b752299a977ab8f5" ns3:_="" ns4:_="">
    <xsd:import namespace="f34ec01d-8259-48d0-84eb-5c2980cc6105"/>
    <xsd:import namespace="6857f0aa-9ec4-4fd7-b5f4-81499bb043b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ec01d-8259-48d0-84eb-5c2980cc61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57f0aa-9ec4-4fd7-b5f4-81499bb043b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958F28-96D5-4A79-AE9D-CB5EA2621944}">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dcmitype/"/>
    <ds:schemaRef ds:uri="6857f0aa-9ec4-4fd7-b5f4-81499bb043bd"/>
    <ds:schemaRef ds:uri="f34ec01d-8259-48d0-84eb-5c2980cc6105"/>
    <ds:schemaRef ds:uri="http://www.w3.org/XML/1998/namespace"/>
  </ds:schemaRefs>
</ds:datastoreItem>
</file>

<file path=customXml/itemProps2.xml><?xml version="1.0" encoding="utf-8"?>
<ds:datastoreItem xmlns:ds="http://schemas.openxmlformats.org/officeDocument/2006/customXml" ds:itemID="{D6D6465C-B332-4F17-AF3C-4BAC6868CFD2}">
  <ds:schemaRefs>
    <ds:schemaRef ds:uri="http://schemas.microsoft.com/sharepoint/v3/contenttype/forms"/>
  </ds:schemaRefs>
</ds:datastoreItem>
</file>

<file path=customXml/itemProps3.xml><?xml version="1.0" encoding="utf-8"?>
<ds:datastoreItem xmlns:ds="http://schemas.openxmlformats.org/officeDocument/2006/customXml" ds:itemID="{16874CF2-EF42-424D-9F0A-AB96BB3CEB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4ec01d-8259-48d0-84eb-5c2980cc6105"/>
    <ds:schemaRef ds:uri="6857f0aa-9ec4-4fd7-b5f4-81499bb043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164</TotalTime>
  <Words>1375</Words>
  <Application>Microsoft Office PowerPoint</Application>
  <PresentationFormat>Widescreen</PresentationFormat>
  <Paragraphs>82</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Courier New</vt:lpstr>
      <vt:lpstr>Wingdings</vt:lpstr>
      <vt:lpstr>Office Theme</vt:lpstr>
      <vt:lpstr>Predicting Accident Severity with Machine Learning: A Critical Weapon in Emergency Management of Road Traffic Accident</vt:lpstr>
      <vt:lpstr>Report Overview</vt:lpstr>
      <vt:lpstr>Business Understanding</vt:lpstr>
      <vt:lpstr>Objective &amp; Approach</vt:lpstr>
      <vt:lpstr>Data Understanding</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Conclusions </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severity of accidents with Machine Learning</dc:title>
  <dc:creator>Ferdinand Che</dc:creator>
  <cp:lastModifiedBy>Ferdinand Che</cp:lastModifiedBy>
  <cp:revision>61</cp:revision>
  <dcterms:created xsi:type="dcterms:W3CDTF">2020-09-06T20:04:02Z</dcterms:created>
  <dcterms:modified xsi:type="dcterms:W3CDTF">2020-09-06T22:48:10Z</dcterms:modified>
</cp:coreProperties>
</file>